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69" r:id="rId3"/>
    <p:sldId id="267" r:id="rId4"/>
    <p:sldId id="266" r:id="rId5"/>
    <p:sldId id="264" r:id="rId6"/>
    <p:sldId id="258" r:id="rId7"/>
    <p:sldId id="270" r:id="rId8"/>
    <p:sldId id="271" r:id="rId9"/>
    <p:sldId id="272" r:id="rId10"/>
    <p:sldId id="273" r:id="rId11"/>
    <p:sldId id="274" r:id="rId12"/>
    <p:sldId id="275" r:id="rId13"/>
    <p:sldId id="276" r:id="rId14"/>
    <p:sldId id="277" r:id="rId15"/>
    <p:sldId id="260" r:id="rId16"/>
    <p:sldId id="278" r:id="rId17"/>
    <p:sldId id="279" r:id="rId18"/>
    <p:sldId id="280" r:id="rId19"/>
    <p:sldId id="281" r:id="rId20"/>
    <p:sldId id="283" r:id="rId21"/>
    <p:sldId id="282" r:id="rId22"/>
    <p:sldId id="284" r:id="rId23"/>
    <p:sldId id="285" r:id="rId24"/>
    <p:sldId id="287" r:id="rId25"/>
    <p:sldId id="288" r:id="rId26"/>
    <p:sldId id="297" r:id="rId27"/>
    <p:sldId id="289" r:id="rId28"/>
    <p:sldId id="290" r:id="rId29"/>
    <p:sldId id="291" r:id="rId30"/>
    <p:sldId id="292" r:id="rId31"/>
    <p:sldId id="293" r:id="rId32"/>
    <p:sldId id="294" r:id="rId33"/>
    <p:sldId id="295" r:id="rId34"/>
    <p:sldId id="296" r:id="rId35"/>
  </p:sldIdLst>
  <p:sldSz cx="9144000" cy="6858000" type="screen4x3"/>
  <p:notesSz cx="6858000" cy="9144000"/>
  <p:embeddedFontLst>
    <p:embeddedFont>
      <p:font typeface="Calibri" panose="020F0502020204030204" pitchFamily="34" charset="0"/>
      <p:regular r:id="rId37"/>
      <p:bold r:id="rId38"/>
      <p:italic r:id="rId39"/>
      <p:boldItalic r:id="rId40"/>
    </p:embeddedFont>
  </p:embeddedFontLst>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4294967295" orient="horz" pos="2160" userDrawn="1">
          <p15:clr>
            <a:srgbClr val="A4A3A4"/>
          </p15:clr>
        </p15:guide>
        <p15:guide id="4294967295"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2C16"/>
    <a:srgbClr val="0C788E"/>
    <a:srgbClr val="006666"/>
    <a:srgbClr val="0099CC"/>
    <a:srgbClr val="660066"/>
    <a:srgbClr val="5F5F5F"/>
    <a:srgbClr val="00003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5" autoAdjust="0"/>
    <p:restoredTop sz="71406" autoAdjust="0"/>
  </p:normalViewPr>
  <p:slideViewPr>
    <p:cSldViewPr>
      <p:cViewPr varScale="1">
        <p:scale>
          <a:sx n="50" d="100"/>
          <a:sy n="50" d="100"/>
        </p:scale>
        <p:origin x="73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9CD52964-50DF-4E54-BF8C-C4E75629B198}" type="datetimeFigureOut">
              <a:rPr lang="en-US"/>
              <a:pPr>
                <a:defRPr/>
              </a:pPr>
              <a:t>12/12/2014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19D97811-3CA8-41E4-8B6A-DDB8B42B7389}" type="slidenum">
              <a:rPr lang="en-US"/>
              <a:pPr>
                <a:defRPr/>
              </a:pPr>
              <a:t>‹#›</a:t>
            </a:fld>
            <a:endParaRPr lang="en-US" dirty="0"/>
          </a:p>
        </p:txBody>
      </p:sp>
    </p:spTree>
    <p:extLst>
      <p:ext uri="{BB962C8B-B14F-4D97-AF65-F5344CB8AC3E}">
        <p14:creationId xmlns:p14="http://schemas.microsoft.com/office/powerpoint/2010/main" val="4876515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Needs have been assessed, products evaluated, and a system has been purchased.  Now it’s time to install it.  </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BFD148B-7CD3-41A7-9CA5-5128CE7F8006}" type="slidenum">
              <a:rPr lang="en-US" altLang="en-US"/>
              <a:pPr/>
              <a:t>1</a:t>
            </a:fld>
            <a:endParaRPr lang="en-US" altLang="en-US"/>
          </a:p>
        </p:txBody>
      </p:sp>
    </p:spTree>
    <p:extLst>
      <p:ext uri="{BB962C8B-B14F-4D97-AF65-F5344CB8AC3E}">
        <p14:creationId xmlns:p14="http://schemas.microsoft.com/office/powerpoint/2010/main" val="141368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The display screen needs to be at eye level or a little below to avoid neck strain.  If desk space is at a premium, see if the monitor can be mounted on the wall or put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on a shelf.  If the monitor is not a flat screen, a monitor arm could be used to hang it on the wall. </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283409-1A2A-4952-AED8-07B3C928ED0B}" type="slidenum">
              <a:rPr lang="en-US" altLang="en-US"/>
              <a:pPr/>
              <a:t>10</a:t>
            </a:fld>
            <a:endParaRPr lang="en-US" altLang="en-US"/>
          </a:p>
        </p:txBody>
      </p:sp>
    </p:spTree>
    <p:extLst>
      <p:ext uri="{BB962C8B-B14F-4D97-AF65-F5344CB8AC3E}">
        <p14:creationId xmlns:p14="http://schemas.microsoft.com/office/powerpoint/2010/main" val="3960277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The work surface of a typical office desk is about 30 inches high.  Unfortunately, keyboards and mice need to be used at about 27" high.  It will depend on the user, and their chair, and what-not, but the user's wrists need to be straight, with the forearms tilting downward slightly if at all possible.  Otherwise, the user may develop pain in their wrists or fingers.  Make sure to take into account the thickness of a laptop, and its docking station if there is one, when measuring. </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283409-1A2A-4952-AED8-07B3C928ED0B}" type="slidenum">
              <a:rPr lang="en-US" altLang="en-US"/>
              <a:pPr/>
              <a:t>11</a:t>
            </a:fld>
            <a:endParaRPr lang="en-US" altLang="en-US"/>
          </a:p>
        </p:txBody>
      </p:sp>
    </p:spTree>
    <p:extLst>
      <p:ext uri="{BB962C8B-B14F-4D97-AF65-F5344CB8AC3E}">
        <p14:creationId xmlns:p14="http://schemas.microsoft.com/office/powerpoint/2010/main" val="1027518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To achieve a comfortable height, see if the desk can be shortened or the chair raised.  If not, see if a keyboard tray can be installed under the desk.  If the chair is raised, make sure the user's feet can still comfortably sit flat on the floor.  </a:t>
            </a:r>
            <a:r>
              <a:rPr lang="en-US" sz="1200" kern="1200" smtClean="0">
                <a:solidFill>
                  <a:schemeClr val="tx1"/>
                </a:solidFill>
                <a:latin typeface="+mn-lt"/>
                <a:ea typeface="+mn-ea"/>
                <a:cs typeface="+mn-cs"/>
              </a:rPr>
              <a:t>If not, the user may develop leg problems. </a:t>
            </a:r>
            <a:endParaRPr lang="en-US" sz="1200" kern="1200" dirty="0" smtClean="0">
              <a:solidFill>
                <a:schemeClr val="tx1"/>
              </a:solidFill>
              <a:latin typeface="+mn-lt"/>
              <a:ea typeface="+mn-ea"/>
              <a:cs typeface="+mn-cs"/>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283409-1A2A-4952-AED8-07B3C928ED0B}" type="slidenum">
              <a:rPr lang="en-US" altLang="en-US"/>
              <a:pPr/>
              <a:t>12</a:t>
            </a:fld>
            <a:endParaRPr lang="en-US" altLang="en-US"/>
          </a:p>
        </p:txBody>
      </p:sp>
    </p:spTree>
    <p:extLst>
      <p:ext uri="{BB962C8B-B14F-4D97-AF65-F5344CB8AC3E}">
        <p14:creationId xmlns:p14="http://schemas.microsoft.com/office/powerpoint/2010/main" val="3509313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A desktop printer may take up too much work space and need to be positioned on a nearby table or printer stand.  Cables may need to be extended or may be completely in the way.  Here is where wireless can come in quite handy.  If the user prints frequently, the printer may need to be kept within arm's reach.  Space will need to be allocated for printing supplies, as well.</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283409-1A2A-4952-AED8-07B3C928ED0B}" type="slidenum">
              <a:rPr lang="en-US" altLang="en-US"/>
              <a:pPr/>
              <a:t>13</a:t>
            </a:fld>
            <a:endParaRPr lang="en-US" altLang="en-US"/>
          </a:p>
        </p:txBody>
      </p:sp>
    </p:spTree>
    <p:extLst>
      <p:ext uri="{BB962C8B-B14F-4D97-AF65-F5344CB8AC3E}">
        <p14:creationId xmlns:p14="http://schemas.microsoft.com/office/powerpoint/2010/main" val="1633368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If the printer is being installed as a network printer for a group, it will need to be out in the open in a place convenient to everybody, not stuck in somebody's cubicle where they will</a:t>
            </a:r>
            <a:r>
              <a:rPr lang="en-US" sz="1200" kern="1200" baseline="0" dirty="0" smtClean="0">
                <a:solidFill>
                  <a:schemeClr val="tx1"/>
                </a:solidFill>
                <a:latin typeface="+mn-lt"/>
                <a:ea typeface="+mn-ea"/>
                <a:cs typeface="+mn-cs"/>
              </a:rPr>
              <a:t> be</a:t>
            </a:r>
            <a:r>
              <a:rPr lang="en-US" sz="1200" kern="1200" dirty="0" smtClean="0">
                <a:solidFill>
                  <a:schemeClr val="tx1"/>
                </a:solidFill>
                <a:latin typeface="+mn-lt"/>
                <a:ea typeface="+mn-ea"/>
                <a:cs typeface="+mn-cs"/>
              </a:rPr>
              <a:t> disturbed and have to chat with every person picking up a printout.  There will need to be a power outlet nearby and a network jack, unless it is a wireless installation.  Supplies should be kept close at hand, especially paper, for a group printer.   Printer stands that are also cabinets, or locating the printer on top of built-in cabinets will solve this problem.</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283409-1A2A-4952-AED8-07B3C928ED0B}" type="slidenum">
              <a:rPr lang="en-US" altLang="en-US"/>
              <a:pPr/>
              <a:t>14</a:t>
            </a:fld>
            <a:endParaRPr lang="en-US" altLang="en-US"/>
          </a:p>
        </p:txBody>
      </p:sp>
    </p:spTree>
    <p:extLst>
      <p:ext uri="{BB962C8B-B14F-4D97-AF65-F5344CB8AC3E}">
        <p14:creationId xmlns:p14="http://schemas.microsoft.com/office/powerpoint/2010/main" val="695514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Using furniture designed for computers and printers is the simplest answer.  Surface heights are at comfortable levels, chairs are designed to adjust comfortably to users' needs.  Shelving and drawers are designed with computer-use in mind.  Trying to make any</a:t>
            </a:r>
            <a:r>
              <a:rPr lang="en-US" sz="1200" kern="1200" baseline="0" dirty="0" smtClean="0">
                <a:solidFill>
                  <a:schemeClr val="tx1"/>
                </a:solidFill>
                <a:latin typeface="+mn-lt"/>
                <a:ea typeface="+mn-ea"/>
                <a:cs typeface="+mn-cs"/>
              </a:rPr>
              <a:t> old piece of furniture work is a great exercise in frustration.  They just are not designed for the task.</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15</a:t>
            </a:fld>
            <a:endParaRPr lang="en-US" altLang="en-US"/>
          </a:p>
        </p:txBody>
      </p:sp>
    </p:spTree>
    <p:extLst>
      <p:ext uri="{BB962C8B-B14F-4D97-AF65-F5344CB8AC3E}">
        <p14:creationId xmlns:p14="http://schemas.microsoft.com/office/powerpoint/2010/main" val="1801212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     Ergonomics is the study, design, and implementation of systems so that people can use them efficiently and safely.  The human body is not designed for long periods of sitting.  It is not designed for minimal yet repetitive movements</a:t>
            </a:r>
            <a:r>
              <a:rPr lang="en-US" sz="1200" kern="1200" baseline="0" dirty="0" smtClean="0">
                <a:solidFill>
                  <a:schemeClr val="tx1"/>
                </a:solidFill>
                <a:latin typeface="+mn-lt"/>
                <a:ea typeface="+mn-ea"/>
                <a:cs typeface="+mn-cs"/>
              </a:rPr>
              <a:t> such as</a:t>
            </a:r>
            <a:r>
              <a:rPr lang="en-US" sz="1200" kern="1200" dirty="0" smtClean="0">
                <a:solidFill>
                  <a:schemeClr val="tx1"/>
                </a:solidFill>
                <a:latin typeface="+mn-lt"/>
                <a:ea typeface="+mn-ea"/>
                <a:cs typeface="+mn-cs"/>
              </a:rPr>
              <a:t> typing on a keyboard or using a mouse.  Our eyes are not designed to stare at computer screens for long periods of time.  After awhile, a worker will develop very serious pain and health conditions if precautions are not taken.</a:t>
            </a:r>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a:spcBef>
                <a:spcPct val="0"/>
              </a:spcBef>
            </a:pP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16</a:t>
            </a:fld>
            <a:endParaRPr lang="en-US" altLang="en-US"/>
          </a:p>
        </p:txBody>
      </p:sp>
    </p:spTree>
    <p:extLst>
      <p:ext uri="{BB962C8B-B14F-4D97-AF65-F5344CB8AC3E}">
        <p14:creationId xmlns:p14="http://schemas.microsoft.com/office/powerpoint/2010/main" val="579895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Carpal tunnel syndrome is a well-known repetitive strain injury.  It affects the median nerve that runs from the forearm into the palm of the hand.  This nerve gets pinched when a worker keeps their wrists bent while typing.  </a:t>
            </a:r>
            <a:r>
              <a:rPr lang="en-US" sz="1200" kern="1200" smtClean="0">
                <a:solidFill>
                  <a:schemeClr val="tx1"/>
                </a:solidFill>
                <a:latin typeface="+mn-lt"/>
                <a:ea typeface="+mn-ea"/>
                <a:cs typeface="+mn-cs"/>
              </a:rPr>
              <a:t>Correct keyboard and mouse height are the biggest factors in avoiding this serious condition. </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17</a:t>
            </a:fld>
            <a:endParaRPr lang="en-US" altLang="en-US"/>
          </a:p>
        </p:txBody>
      </p:sp>
    </p:spTree>
    <p:extLst>
      <p:ext uri="{BB962C8B-B14F-4D97-AF65-F5344CB8AC3E}">
        <p14:creationId xmlns:p14="http://schemas.microsoft.com/office/powerpoint/2010/main" val="2301045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Back or neck pain can be a result of having to constantly tilt the head up or down to see the monitor.  It can also be from a user's chair that may not allow for adjustment.  Chairs designed for computer use allow the seat height to be adjusted, have arm and back rests, swivel, tilt, and have rollers to allow for easy movement,  all things that aid correct posture and user comfort.  A chair that doesn't allow the user's feet to rest comfortably, flat on the floor can impair circulation and cause leg pain. </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18</a:t>
            </a:fld>
            <a:endParaRPr lang="en-US" altLang="en-US"/>
          </a:p>
        </p:txBody>
      </p:sp>
    </p:spTree>
    <p:extLst>
      <p:ext uri="{BB962C8B-B14F-4D97-AF65-F5344CB8AC3E}">
        <p14:creationId xmlns:p14="http://schemas.microsoft.com/office/powerpoint/2010/main" val="974435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Staring at a computer screen for</a:t>
            </a:r>
            <a:r>
              <a:rPr lang="en-US" sz="1200" kern="1200" baseline="0" dirty="0" smtClean="0">
                <a:solidFill>
                  <a:schemeClr val="tx1"/>
                </a:solidFill>
                <a:latin typeface="+mn-lt"/>
                <a:ea typeface="+mn-ea"/>
                <a:cs typeface="+mn-cs"/>
              </a:rPr>
              <a:t> long periods of time</a:t>
            </a:r>
            <a:r>
              <a:rPr lang="en-US" sz="1200" kern="1200" dirty="0" smtClean="0">
                <a:solidFill>
                  <a:schemeClr val="tx1"/>
                </a:solidFill>
                <a:latin typeface="+mn-lt"/>
                <a:ea typeface="+mn-ea"/>
                <a:cs typeface="+mn-cs"/>
              </a:rPr>
              <a:t> can cause eye strain and headaches, especially when the screen has a lot of glare, or light reflecting off of it.  Try to orient the screen 90 degrees to a bright window.  Don't have the screen in front of a window, either, as the backlight from the window will also cause eyestrain.  Use curtains or shades on extremely bright windows.  Use reduced lighting in computer areas or use anti-glare screen filters on individual display screens.</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19</a:t>
            </a:fld>
            <a:endParaRPr lang="en-US" altLang="en-US" dirty="0"/>
          </a:p>
        </p:txBody>
      </p:sp>
    </p:spTree>
    <p:extLst>
      <p:ext uri="{BB962C8B-B14F-4D97-AF65-F5344CB8AC3E}">
        <p14:creationId xmlns:p14="http://schemas.microsoft.com/office/powerpoint/2010/main" val="2005375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Whether</a:t>
            </a:r>
            <a:r>
              <a:rPr lang="en-US" altLang="en-US" baseline="0" dirty="0" smtClean="0"/>
              <a:t> this is a new system </a:t>
            </a:r>
            <a:r>
              <a:rPr lang="en-US" altLang="en-US" dirty="0" smtClean="0"/>
              <a:t>or a replacement, </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F316F2-D41E-476F-912C-306C709787EE}" type="slidenum">
              <a:rPr lang="en-US" altLang="en-US"/>
              <a:pPr/>
              <a:t>2</a:t>
            </a:fld>
            <a:endParaRPr lang="en-US" altLang="en-US"/>
          </a:p>
        </p:txBody>
      </p:sp>
    </p:spTree>
    <p:extLst>
      <p:ext uri="{BB962C8B-B14F-4D97-AF65-F5344CB8AC3E}">
        <p14:creationId xmlns:p14="http://schemas.microsoft.com/office/powerpoint/2010/main" val="2827299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 simplest</a:t>
            </a:r>
            <a:r>
              <a:rPr lang="en-US" altLang="en-US" baseline="0" dirty="0" smtClean="0"/>
              <a:t> way to help avoid strains and injuries is to make sure workers get up and move once an hour.  </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20</a:t>
            </a:fld>
            <a:endParaRPr lang="en-US" altLang="en-US" dirty="0"/>
          </a:p>
        </p:txBody>
      </p:sp>
    </p:spTree>
    <p:extLst>
      <p:ext uri="{BB962C8B-B14F-4D97-AF65-F5344CB8AC3E}">
        <p14:creationId xmlns:p14="http://schemas.microsoft.com/office/powerpoint/2010/main" val="1427911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     Ergonomics also covers assistive devices -- software and hardware that can make a computer usable for those with a disability:  Software that converts words on-screen to spoken text for someone who is blind, special pointing devices for those with limited movement.  It also</a:t>
            </a:r>
            <a:r>
              <a:rPr lang="en-US" sz="1200" kern="1200" baseline="0" dirty="0" smtClean="0">
                <a:solidFill>
                  <a:schemeClr val="tx1"/>
                </a:solidFill>
                <a:latin typeface="+mn-lt"/>
                <a:ea typeface="+mn-ea"/>
                <a:cs typeface="+mn-cs"/>
              </a:rPr>
              <a:t> includes</a:t>
            </a:r>
            <a:r>
              <a:rPr lang="en-US" sz="1200" kern="1200" dirty="0" smtClean="0">
                <a:solidFill>
                  <a:schemeClr val="tx1"/>
                </a:solidFill>
                <a:latin typeface="+mn-lt"/>
                <a:ea typeface="+mn-ea"/>
                <a:cs typeface="+mn-cs"/>
              </a:rPr>
              <a:t> making sure there's room to get a wheel-chair up close to the desk</a:t>
            </a:r>
            <a:r>
              <a:rPr lang="en-US" sz="1200" kern="1200" baseline="0" dirty="0" smtClean="0">
                <a:solidFill>
                  <a:schemeClr val="tx1"/>
                </a:solidFill>
                <a:latin typeface="+mn-lt"/>
                <a:ea typeface="+mn-ea"/>
                <a:cs typeface="+mn-cs"/>
              </a:rPr>
              <a:t> or</a:t>
            </a:r>
            <a:r>
              <a:rPr lang="en-US" sz="1200" kern="1200" dirty="0" smtClean="0">
                <a:solidFill>
                  <a:schemeClr val="tx1"/>
                </a:solidFill>
                <a:latin typeface="+mn-lt"/>
                <a:ea typeface="+mn-ea"/>
                <a:cs typeface="+mn-cs"/>
              </a:rPr>
              <a:t> setting the fonts on the existing system to display extra large. </a:t>
            </a:r>
          </a:p>
          <a:p>
            <a:pPr>
              <a:spcBef>
                <a:spcPct val="0"/>
              </a:spcBef>
            </a:pPr>
            <a:r>
              <a:rPr lang="en-US" alt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user is going to be spending a large part of their life sitting at this work station.  They need to be kept safe and made as comfortable as possible. </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21</a:t>
            </a:fld>
            <a:endParaRPr lang="en-US" altLang="en-US" dirty="0"/>
          </a:p>
        </p:txBody>
      </p:sp>
    </p:spTree>
    <p:extLst>
      <p:ext uri="{BB962C8B-B14F-4D97-AF65-F5344CB8AC3E}">
        <p14:creationId xmlns:p14="http://schemas.microsoft.com/office/powerpoint/2010/main" val="4177349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We've covered the human part of the setup.  Now what will the machine itself require?  Well, obviously power.  If this is a standard PC or laptop, a regular wall outlet or power strip will do.  If it's a larger system or a custom installation, it may require more than a standard 120v wall outlet. </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22</a:t>
            </a:fld>
            <a:endParaRPr lang="en-US" altLang="en-US" dirty="0"/>
          </a:p>
        </p:txBody>
      </p:sp>
    </p:spTree>
    <p:extLst>
      <p:ext uri="{BB962C8B-B14F-4D97-AF65-F5344CB8AC3E}">
        <p14:creationId xmlns:p14="http://schemas.microsoft.com/office/powerpoint/2010/main" val="1055414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If the building the system will be housed in is older, the wiring may not be up-to-date enough for a computer system.  Two pronged outlets that don't allow for the third or grounding prong, or don’t</a:t>
            </a:r>
            <a:r>
              <a:rPr lang="en-US" sz="1200" kern="1200" baseline="0" dirty="0" smtClean="0">
                <a:solidFill>
                  <a:schemeClr val="tx1"/>
                </a:solidFill>
                <a:latin typeface="+mn-lt"/>
                <a:ea typeface="+mn-ea"/>
                <a:cs typeface="+mn-cs"/>
              </a:rPr>
              <a:t> accept </a:t>
            </a:r>
            <a:r>
              <a:rPr lang="en-US" sz="1200" kern="1200" dirty="0" smtClean="0">
                <a:solidFill>
                  <a:schemeClr val="tx1"/>
                </a:solidFill>
                <a:latin typeface="+mn-lt"/>
                <a:ea typeface="+mn-ea"/>
                <a:cs typeface="+mn-cs"/>
              </a:rPr>
              <a:t>the wide, orienting prong,</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 are not healthy for computers.  That third prong is there for a reason.  And don't try to cheat with an adaptor plug.  There’s no guarantee</a:t>
            </a:r>
            <a:r>
              <a:rPr lang="en-US" sz="1200" kern="1200" baseline="0" dirty="0" smtClean="0">
                <a:solidFill>
                  <a:schemeClr val="tx1"/>
                </a:solidFill>
                <a:latin typeface="+mn-lt"/>
                <a:ea typeface="+mn-ea"/>
                <a:cs typeface="+mn-cs"/>
              </a:rPr>
              <a:t> that what they’re grounding to is even actually grounded</a:t>
            </a:r>
            <a:r>
              <a:rPr lang="en-US" sz="1200" kern="1200" dirty="0" smtClean="0">
                <a:solidFill>
                  <a:schemeClr val="tx1"/>
                </a:solidFill>
                <a:latin typeface="+mn-lt"/>
                <a:ea typeface="+mn-ea"/>
                <a:cs typeface="+mn-cs"/>
              </a:rPr>
              <a:t>.  Computers are very sensitive electronic devices.</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23</a:t>
            </a:fld>
            <a:endParaRPr lang="en-US" altLang="en-US" dirty="0"/>
          </a:p>
        </p:txBody>
      </p:sp>
    </p:spTree>
    <p:extLst>
      <p:ext uri="{BB962C8B-B14F-4D97-AF65-F5344CB8AC3E}">
        <p14:creationId xmlns:p14="http://schemas.microsoft.com/office/powerpoint/2010/main" val="3414952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Check to see if a power strip will be needed.  Then don't fill it so full it looks like an escapee from a science fiction movie.  Each device that will be plugged in will have a sticker or a plate on it somewhere that will tell how many amps the device draws.  Add these up to see what the total draw will be.  Make sure the power strip is rated for more than that amount.  </a:t>
            </a:r>
            <a:r>
              <a:rPr lang="en-US" sz="1200" kern="1200" smtClean="0">
                <a:solidFill>
                  <a:schemeClr val="tx1"/>
                </a:solidFill>
                <a:latin typeface="+mn-lt"/>
                <a:ea typeface="+mn-ea"/>
                <a:cs typeface="+mn-cs"/>
              </a:rPr>
              <a:t>Also, make sure the power strip is plugged directly into a wall outlet and not another power strip. </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24</a:t>
            </a:fld>
            <a:endParaRPr lang="en-US" altLang="en-US" dirty="0"/>
          </a:p>
        </p:txBody>
      </p:sp>
    </p:spTree>
    <p:extLst>
      <p:ext uri="{BB962C8B-B14F-4D97-AF65-F5344CB8AC3E}">
        <p14:creationId xmlns:p14="http://schemas.microsoft.com/office/powerpoint/2010/main" val="3824081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     Take a look in the circuit breaker box and see how many amps the circuit breaker for this circuit can handle.  Then allow for some extra, as most devices draw more amps on startup than they do during standard operation.  Check to see if this circuit is shared with any other devices that will cause overload once the computer system is all hooked up.  If so, move the computer to a different circuit.  If many computers are to be grouped together in the same location, total power requirements will need to be planned for ahead of time.  New wiring may be required to handle the load.</a:t>
            </a:r>
          </a:p>
          <a:p>
            <a:pPr>
              <a:spcBef>
                <a:spcPct val="0"/>
              </a:spcBef>
            </a:pPr>
            <a:r>
              <a:rPr lang="en-US" alt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Also, don't share the computer system on a circuit with something big enough to cause the lights to dim when it comes on. That's called a brownout and it means the  available current is being drawn down below an </a:t>
            </a:r>
            <a:r>
              <a:rPr lang="en-US" sz="1200" kern="1200" dirty="0" err="1" smtClean="0">
                <a:solidFill>
                  <a:schemeClr val="tx1"/>
                </a:solidFill>
                <a:latin typeface="+mn-lt"/>
                <a:ea typeface="+mn-ea"/>
                <a:cs typeface="+mn-cs"/>
              </a:rPr>
              <a:t>acceptible</a:t>
            </a:r>
            <a:r>
              <a:rPr lang="en-US" sz="1200" kern="1200" dirty="0" smtClean="0">
                <a:solidFill>
                  <a:schemeClr val="tx1"/>
                </a:solidFill>
                <a:latin typeface="+mn-lt"/>
                <a:ea typeface="+mn-ea"/>
                <a:cs typeface="+mn-cs"/>
              </a:rPr>
              <a:t> level.  A brownout can damage your electronics just as much as too much power can.   If the install location has brownouts, it will be worth the expense to get a power conditioner.  That will supply a steady, clean supply of power to your computer system.  It must be rated to handle the total electrical load of everything plugged into it. </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25</a:t>
            </a:fld>
            <a:endParaRPr lang="en-US" altLang="en-US" dirty="0"/>
          </a:p>
        </p:txBody>
      </p:sp>
    </p:spTree>
    <p:extLst>
      <p:ext uri="{BB962C8B-B14F-4D97-AF65-F5344CB8AC3E}">
        <p14:creationId xmlns:p14="http://schemas.microsoft.com/office/powerpoint/2010/main" val="2183574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The opposite of a brown out is an electrical surge or a spike.  A spike is very short (timed in milliseconds), but very high in voltage.  A surge lasts longer (maybe even as much as a few minutes) but is nowhere near as high in voltage as a spike.  To protect against these </a:t>
            </a:r>
            <a:r>
              <a:rPr lang="en-US" sz="1200" kern="1200" dirty="0" smtClean="0">
                <a:solidFill>
                  <a:schemeClr val="tx1"/>
                </a:solidFill>
                <a:latin typeface="+mn-lt"/>
                <a:ea typeface="+mn-ea"/>
                <a:cs typeface="+mn-cs"/>
              </a:rPr>
              <a:t>dangers, </a:t>
            </a:r>
            <a:r>
              <a:rPr lang="en-US" sz="1200" kern="1200" dirty="0" smtClean="0">
                <a:solidFill>
                  <a:schemeClr val="tx1"/>
                </a:solidFill>
                <a:latin typeface="+mn-lt"/>
                <a:ea typeface="+mn-ea"/>
                <a:cs typeface="+mn-cs"/>
              </a:rPr>
              <a:t>a surge protector can be purchased.  That</a:t>
            </a:r>
            <a:r>
              <a:rPr lang="en-US" sz="1200" kern="1200" baseline="0" dirty="0" smtClean="0">
                <a:solidFill>
                  <a:schemeClr val="tx1"/>
                </a:solidFill>
                <a:latin typeface="+mn-lt"/>
                <a:ea typeface="+mn-ea"/>
                <a:cs typeface="+mn-cs"/>
              </a:rPr>
              <a:t> is</a:t>
            </a:r>
            <a:r>
              <a:rPr lang="en-US" sz="1200" kern="1200" dirty="0" smtClean="0">
                <a:solidFill>
                  <a:schemeClr val="tx1"/>
                </a:solidFill>
                <a:latin typeface="+mn-lt"/>
                <a:ea typeface="+mn-ea"/>
                <a:cs typeface="+mn-cs"/>
              </a:rPr>
              <a:t> a special type of power strip that helps protect your computer equipment.  Some companies back their surge</a:t>
            </a:r>
            <a:r>
              <a:rPr lang="en-US" sz="1200" kern="1200" baseline="0" dirty="0" smtClean="0">
                <a:solidFill>
                  <a:schemeClr val="tx1"/>
                </a:solidFill>
                <a:latin typeface="+mn-lt"/>
                <a:ea typeface="+mn-ea"/>
                <a:cs typeface="+mn-cs"/>
              </a:rPr>
              <a:t> protectors</a:t>
            </a:r>
            <a:r>
              <a:rPr lang="en-US" sz="1200" kern="1200" dirty="0" smtClean="0">
                <a:solidFill>
                  <a:schemeClr val="tx1"/>
                </a:solidFill>
                <a:latin typeface="+mn-lt"/>
                <a:ea typeface="+mn-ea"/>
                <a:cs typeface="+mn-cs"/>
              </a:rPr>
              <a:t> with a warranty that will pay the user if their equipment is damaged by an electrical surge or spike, even if it was a lightning strike!</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27</a:t>
            </a:fld>
            <a:endParaRPr lang="en-US" altLang="en-US" dirty="0"/>
          </a:p>
        </p:txBody>
      </p:sp>
    </p:spTree>
    <p:extLst>
      <p:ext uri="{BB962C8B-B14F-4D97-AF65-F5344CB8AC3E}">
        <p14:creationId xmlns:p14="http://schemas.microsoft.com/office/powerpoint/2010/main" val="77683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Another useful piece of equipment is an uninterruptible power supply, or UPS.  A UPS is a power conditioner that also has batteries in it.  When the main power is interrupted, the batteries kick in and supply power.  Since the major expense in a UPS is the batteries, the more battery capacity, the greater the expense.  So, most UPS's are small boxes that fit under a desk, or in a closet.  They aren't meant to run everything computer related in the office until the power comes back on.  They're meant to give you time to shut down all your devices properly,</a:t>
            </a:r>
            <a:r>
              <a:rPr lang="en-US" sz="1200" kern="1200" baseline="0" dirty="0" smtClean="0">
                <a:solidFill>
                  <a:schemeClr val="tx1"/>
                </a:solidFill>
                <a:latin typeface="+mn-lt"/>
                <a:ea typeface="+mn-ea"/>
                <a:cs typeface="+mn-cs"/>
              </a:rPr>
              <a:t> avoiding hard drive crashes and data loss.  </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28</a:t>
            </a:fld>
            <a:endParaRPr lang="en-US" altLang="en-US" dirty="0"/>
          </a:p>
        </p:txBody>
      </p:sp>
    </p:spTree>
    <p:extLst>
      <p:ext uri="{BB962C8B-B14F-4D97-AF65-F5344CB8AC3E}">
        <p14:creationId xmlns:p14="http://schemas.microsoft.com/office/powerpoint/2010/main" val="341644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     While looking for outlets, also check that there will be enough network jacks and phone jacks nearby.  Or will this machine access the network wirelessly, in which case, is there a strong enough signal at the install location?  </a:t>
            </a:r>
          </a:p>
          <a:p>
            <a:r>
              <a:rPr lang="en-US" sz="1200" kern="1200" dirty="0" smtClean="0">
                <a:solidFill>
                  <a:schemeClr val="tx1"/>
                </a:solidFill>
                <a:latin typeface="+mn-lt"/>
                <a:ea typeface="+mn-ea"/>
                <a:cs typeface="+mn-cs"/>
              </a:rPr>
              <a:t>     While a standalone PC or laptop won't generate enough heat to overrun the location's cooling system, if several machines or large servers are put in a small area, they may, especially if the server is crammed in a closet somewhere out of the way.  Most places don't put air vents in their closets, so pay attention when scoping out where this system is going.</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29</a:t>
            </a:fld>
            <a:endParaRPr lang="en-US" altLang="en-US" dirty="0"/>
          </a:p>
        </p:txBody>
      </p:sp>
    </p:spTree>
    <p:extLst>
      <p:ext uri="{BB962C8B-B14F-4D97-AF65-F5344CB8AC3E}">
        <p14:creationId xmlns:p14="http://schemas.microsoft.com/office/powerpoint/2010/main" val="2705807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Be aware of how bright the lights in the area are.  Too bright of a light will cause glare on the computer screens.  See if </a:t>
            </a:r>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lights</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can be adjusted.  Also, be aware of what type of lights and what type of monitors will be used.  Fluorescent lights flicker.  No, not that annoying off and on flicker you see when the ballast or bulb is going bad.  They flicker at an imperceptible rate due to the charged mercury gas in them.  Sometimes the flicker rate is the same as the refresh rate of the computer monitor and it causes a scan line to constantly scroll up the screen.  This only happens with some CRT monitors because of the way they display pictures on their screen.  It doesn't happen with newer LCD/LED screens. </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30</a:t>
            </a:fld>
            <a:endParaRPr lang="en-US" altLang="en-US" dirty="0"/>
          </a:p>
        </p:txBody>
      </p:sp>
    </p:spTree>
    <p:extLst>
      <p:ext uri="{BB962C8B-B14F-4D97-AF65-F5344CB8AC3E}">
        <p14:creationId xmlns:p14="http://schemas.microsoft.com/office/powerpoint/2010/main" val="3724820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a:t>
            </a:r>
            <a:r>
              <a:rPr lang="en-US" altLang="en-US" baseline="0" dirty="0" smtClean="0"/>
              <a:t> printer, a scanner, or</a:t>
            </a:r>
            <a:r>
              <a:rPr lang="en-US" altLang="en-US" dirty="0" smtClean="0"/>
              <a:t> other hardware,</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B598F42-F9D0-4106-95A3-E66D655B2798}" type="slidenum">
              <a:rPr lang="en-US" altLang="en-US"/>
              <a:pPr/>
              <a:t>3</a:t>
            </a:fld>
            <a:endParaRPr lang="en-US" altLang="en-US"/>
          </a:p>
        </p:txBody>
      </p:sp>
    </p:spTree>
    <p:extLst>
      <p:ext uri="{BB962C8B-B14F-4D97-AF65-F5344CB8AC3E}">
        <p14:creationId xmlns:p14="http://schemas.microsoft.com/office/powerpoint/2010/main" val="3809424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Finally, look overhead and see what type of fire suppression is used at the install site.  Sprinkler systems may save the building, but they'll ruin a $100,000 worth of computer equipment and all the company's data real quick.  If the area is small, it may be better to have a portable fire extinguisher on hand.  Make sure it's rated for electrical fires, otherwise, it will cause the same problem.  If it is a large or commercial area, make sure the sprinklers use halocarbon or an inert gas as the fire suppressant. </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31</a:t>
            </a:fld>
            <a:endParaRPr lang="en-US" altLang="en-US" dirty="0"/>
          </a:p>
        </p:txBody>
      </p:sp>
    </p:spTree>
    <p:extLst>
      <p:ext uri="{BB962C8B-B14F-4D97-AF65-F5344CB8AC3E}">
        <p14:creationId xmlns:p14="http://schemas.microsoft.com/office/powerpoint/2010/main" val="1058581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     Something most smart businesses do is keep documentation on their computers:  the hardware configuration, the software configuration, network connection details, application software and accompanying licenses, and the problem logs, for each machine.  This is important information that can save much time and trouble when it's time for diagnosing problems or doing upgrades. </a:t>
            </a:r>
          </a:p>
          <a:p>
            <a:r>
              <a:rPr lang="en-US" alt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 It may sound like overkill for a home user, but even they can benefit greatly from having all this information stored in one easy-to-reach place.  At home, it may be smart to keep this information in a notebook, since if it was on the computer's hard drive, it would be lost in a system crash, just when it was needed most. </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32</a:t>
            </a:fld>
            <a:endParaRPr lang="en-US" altLang="en-US" dirty="0"/>
          </a:p>
        </p:txBody>
      </p:sp>
    </p:spTree>
    <p:extLst>
      <p:ext uri="{BB962C8B-B14F-4D97-AF65-F5344CB8AC3E}">
        <p14:creationId xmlns:p14="http://schemas.microsoft.com/office/powerpoint/2010/main" val="1841321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For larger installations though, this type of information is kept in a database.  Whenever a tech does an install, he updates the database with all the pertinent information about the new system.  Many techs consider it just a hassle, but the more information that can be kept in the database, the more help it can be when a computer has to be repaired or an upgrade is rolled out company wide.  Suppose the boss wants to know how many machines in your 150-seat call center are over four years old because they're thinking about buying new machines?  Would you rather go boot up and hand check 150 machines, or would you rather point, click, and print him a report?  However, the documentation will only be as good as what gets put in it.  It has to be kept current, and it has to be filled out as completely as possible.  Otherwise, it will be just a time-waster that doesn't do anybody any good.</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33</a:t>
            </a:fld>
            <a:endParaRPr lang="en-US" altLang="en-US" dirty="0"/>
          </a:p>
        </p:txBody>
      </p:sp>
    </p:spTree>
    <p:extLst>
      <p:ext uri="{BB962C8B-B14F-4D97-AF65-F5344CB8AC3E}">
        <p14:creationId xmlns:p14="http://schemas.microsoft.com/office/powerpoint/2010/main" val="2753840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Summary</a:t>
            </a:r>
          </a:p>
          <a:p>
            <a:r>
              <a:rPr lang="en-US" sz="1200" kern="1200" dirty="0" smtClean="0">
                <a:solidFill>
                  <a:schemeClr val="tx1"/>
                </a:solidFill>
                <a:latin typeface="+mn-lt"/>
                <a:ea typeface="+mn-ea"/>
                <a:cs typeface="+mn-cs"/>
              </a:rPr>
              <a:t>So, in summary, you should do a site visit that includes checking about:</a:t>
            </a:r>
          </a:p>
          <a:p>
            <a:r>
              <a:rPr lang="en-US" sz="1200" kern="1200" dirty="0" smtClean="0">
                <a:solidFill>
                  <a:schemeClr val="tx1"/>
                </a:solidFill>
                <a:latin typeface="+mn-lt"/>
                <a:ea typeface="+mn-ea"/>
                <a:cs typeface="+mn-cs"/>
              </a:rPr>
              <a:t>Location </a:t>
            </a:r>
            <a:r>
              <a:rPr lang="en-US" sz="1200" kern="1200" dirty="0" smtClean="0">
                <a:solidFill>
                  <a:schemeClr val="tx1"/>
                </a:solidFill>
                <a:latin typeface="+mn-lt"/>
                <a:ea typeface="+mn-ea"/>
                <a:cs typeface="+mn-cs"/>
              </a:rPr>
              <a:t>of the system, the monitor, peripherals, furniture required, and other </a:t>
            </a:r>
            <a:r>
              <a:rPr lang="en-US" sz="1200" kern="1200" dirty="0" smtClean="0">
                <a:solidFill>
                  <a:schemeClr val="tx1"/>
                </a:solidFill>
                <a:latin typeface="+mn-lt"/>
                <a:ea typeface="+mn-ea"/>
                <a:cs typeface="+mn-cs"/>
              </a:rPr>
              <a:t>out-of-the ordinary </a:t>
            </a:r>
            <a:r>
              <a:rPr lang="en-US" sz="1200" kern="1200" dirty="0" smtClean="0">
                <a:solidFill>
                  <a:schemeClr val="tx1"/>
                </a:solidFill>
                <a:latin typeface="+mn-lt"/>
                <a:ea typeface="+mn-ea"/>
                <a:cs typeface="+mn-cs"/>
              </a:rPr>
              <a:t>needs.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Think about ergonomics when planning the </a:t>
            </a:r>
            <a:r>
              <a:rPr lang="en-US" sz="1200" kern="1200" dirty="0" smtClean="0">
                <a:solidFill>
                  <a:schemeClr val="tx1"/>
                </a:solidFill>
                <a:latin typeface="+mn-lt"/>
                <a:ea typeface="+mn-ea"/>
                <a:cs typeface="+mn-cs"/>
              </a:rPr>
              <a:t>install: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monitor level, keyboard </a:t>
            </a:r>
            <a:r>
              <a:rPr lang="en-US" sz="1200" kern="1200" dirty="0" smtClean="0">
                <a:solidFill>
                  <a:schemeClr val="tx1"/>
                </a:solidFill>
                <a:latin typeface="+mn-lt"/>
                <a:ea typeface="+mn-ea"/>
                <a:cs typeface="+mn-cs"/>
              </a:rPr>
              <a:t>and mouse </a:t>
            </a:r>
            <a:r>
              <a:rPr lang="en-US" sz="1200" kern="1200" dirty="0" smtClean="0">
                <a:solidFill>
                  <a:schemeClr val="tx1"/>
                </a:solidFill>
                <a:latin typeface="+mn-lt"/>
                <a:ea typeface="+mn-ea"/>
                <a:cs typeface="+mn-cs"/>
              </a:rPr>
              <a:t>height, comfortable chair, </a:t>
            </a:r>
          </a:p>
          <a:p>
            <a:r>
              <a:rPr lang="en-US" sz="1200" kern="1200" dirty="0" smtClean="0">
                <a:solidFill>
                  <a:schemeClr val="tx1"/>
                </a:solidFill>
                <a:latin typeface="+mn-lt"/>
                <a:ea typeface="+mn-ea"/>
                <a:cs typeface="+mn-cs"/>
              </a:rPr>
              <a:t>Make </a:t>
            </a:r>
            <a:r>
              <a:rPr lang="en-US" sz="1200" kern="1200" dirty="0" smtClean="0">
                <a:solidFill>
                  <a:schemeClr val="tx1"/>
                </a:solidFill>
                <a:latin typeface="+mn-lt"/>
                <a:ea typeface="+mn-ea"/>
                <a:cs typeface="+mn-cs"/>
              </a:rPr>
              <a:t>sure to </a:t>
            </a:r>
            <a:r>
              <a:rPr lang="en-US" sz="1200" kern="1200" dirty="0" smtClean="0">
                <a:solidFill>
                  <a:schemeClr val="tx1"/>
                </a:solidFill>
                <a:latin typeface="+mn-lt"/>
                <a:ea typeface="+mn-ea"/>
                <a:cs typeface="+mn-cs"/>
              </a:rPr>
              <a:t>investigate:  power </a:t>
            </a:r>
            <a:r>
              <a:rPr lang="en-US" sz="1200" kern="1200" dirty="0" smtClean="0">
                <a:solidFill>
                  <a:schemeClr val="tx1"/>
                </a:solidFill>
                <a:latin typeface="+mn-lt"/>
                <a:ea typeface="+mn-ea"/>
                <a:cs typeface="+mn-cs"/>
              </a:rPr>
              <a:t>requirements and </a:t>
            </a:r>
            <a:r>
              <a:rPr lang="en-US" sz="1200" kern="1200" dirty="0" smtClean="0">
                <a:solidFill>
                  <a:schemeClr val="tx1"/>
                </a:solidFill>
                <a:latin typeface="+mn-lt"/>
                <a:ea typeface="+mn-ea"/>
                <a:cs typeface="+mn-cs"/>
              </a:rPr>
              <a:t>availability, network </a:t>
            </a:r>
            <a:r>
              <a:rPr lang="en-US" sz="1200" kern="1200" dirty="0" smtClean="0">
                <a:solidFill>
                  <a:schemeClr val="tx1"/>
                </a:solidFill>
                <a:latin typeface="+mn-lt"/>
                <a:ea typeface="+mn-ea"/>
                <a:cs typeface="+mn-cs"/>
              </a:rPr>
              <a:t>and telephone </a:t>
            </a:r>
            <a:r>
              <a:rPr lang="en-US" sz="1200" kern="1200" dirty="0" smtClean="0">
                <a:solidFill>
                  <a:schemeClr val="tx1"/>
                </a:solidFill>
                <a:latin typeface="+mn-lt"/>
                <a:ea typeface="+mn-ea"/>
                <a:cs typeface="+mn-cs"/>
              </a:rPr>
              <a:t>needs, ventilation, lighting, </a:t>
            </a:r>
            <a:r>
              <a:rPr lang="en-US" sz="1200" kern="1200" dirty="0" err="1" smtClean="0">
                <a:solidFill>
                  <a:schemeClr val="tx1"/>
                </a:solidFill>
                <a:latin typeface="+mn-lt"/>
                <a:ea typeface="+mn-ea"/>
                <a:cs typeface="+mn-cs"/>
              </a:rPr>
              <a:t>andfire</a:t>
            </a:r>
            <a:r>
              <a:rPr lang="en-US" sz="1200" kern="1200" dirty="0" smtClean="0">
                <a:solidFill>
                  <a:schemeClr val="tx1"/>
                </a:solidFill>
                <a:latin typeface="+mn-lt"/>
                <a:ea typeface="+mn-ea"/>
                <a:cs typeface="+mn-cs"/>
              </a:rPr>
              <a:t> suppression.</a:t>
            </a:r>
          </a:p>
          <a:p>
            <a:r>
              <a:rPr lang="en-US" sz="1200" kern="1200" dirty="0" smtClean="0">
                <a:solidFill>
                  <a:schemeClr val="tx1"/>
                </a:solidFill>
                <a:latin typeface="+mn-lt"/>
                <a:ea typeface="+mn-ea"/>
                <a:cs typeface="+mn-cs"/>
              </a:rPr>
              <a:t>Keep </a:t>
            </a:r>
            <a:r>
              <a:rPr lang="en-US" sz="1200" kern="1200" dirty="0" smtClean="0">
                <a:solidFill>
                  <a:schemeClr val="tx1"/>
                </a:solidFill>
                <a:latin typeface="+mn-lt"/>
                <a:ea typeface="+mn-ea"/>
                <a:cs typeface="+mn-cs"/>
              </a:rPr>
              <a:t>the Site Management Documentation </a:t>
            </a:r>
            <a:r>
              <a:rPr lang="en-US" sz="1200" kern="1200" dirty="0" smtClean="0">
                <a:solidFill>
                  <a:schemeClr val="tx1"/>
                </a:solidFill>
                <a:latin typeface="+mn-lt"/>
                <a:ea typeface="+mn-ea"/>
                <a:cs typeface="+mn-cs"/>
              </a:rPr>
              <a:t>updated!</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Hopefully, surprises will be kept to a minimum.</a:t>
            </a:r>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47803A-6A27-4415-9807-4015022657D5}" type="slidenum">
              <a:rPr lang="en-US" altLang="en-US"/>
              <a:pPr/>
              <a:t>34</a:t>
            </a:fld>
            <a:endParaRPr lang="en-US" altLang="en-US" dirty="0"/>
          </a:p>
        </p:txBody>
      </p:sp>
    </p:spTree>
    <p:extLst>
      <p:ext uri="{BB962C8B-B14F-4D97-AF65-F5344CB8AC3E}">
        <p14:creationId xmlns:p14="http://schemas.microsoft.com/office/powerpoint/2010/main" val="2289088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or a software upgrade, it may be a quick setup or it may take several hours or days.  </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363307-6981-491D-9132-A68BEAB1931B}" type="slidenum">
              <a:rPr lang="en-US" altLang="en-US"/>
              <a:pPr/>
              <a:t>4</a:t>
            </a:fld>
            <a:endParaRPr lang="en-US" altLang="en-US"/>
          </a:p>
        </p:txBody>
      </p:sp>
    </p:spTree>
    <p:extLst>
      <p:ext uri="{BB962C8B-B14F-4D97-AF65-F5344CB8AC3E}">
        <p14:creationId xmlns:p14="http://schemas.microsoft.com/office/powerpoint/2010/main" val="2898596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      An install may only take one tech, or it may take a team of techs from several departments, depending on the complexity of the system.  You will have to be prepared.  Communicate!  Have the proper tools.  Have a plan.  Use a checklist. The goal is to get the system and the user up and running as quickly, and painlessly, as possible.  </a:t>
            </a:r>
          </a:p>
          <a:p>
            <a:r>
              <a:rPr lang="en-US" sz="1200" kern="1200" dirty="0" smtClean="0">
                <a:solidFill>
                  <a:schemeClr val="tx1"/>
                </a:solidFill>
                <a:latin typeface="+mn-lt"/>
                <a:ea typeface="+mn-ea"/>
                <a:cs typeface="+mn-cs"/>
              </a:rPr>
              <a:t>     So, where is this system going?  This is one of the most crucial questions and hopefully this isn’t the very first time the subject has come up.  W</a:t>
            </a:r>
            <a:r>
              <a:rPr lang="en-US" sz="1200" i="1" kern="1200" dirty="0" smtClean="0">
                <a:solidFill>
                  <a:schemeClr val="tx1"/>
                </a:solidFill>
                <a:latin typeface="+mn-lt"/>
                <a:ea typeface="+mn-ea"/>
                <a:cs typeface="+mn-cs"/>
              </a:rPr>
              <a:t>here</a:t>
            </a:r>
            <a:r>
              <a:rPr lang="en-US" sz="1200" i="0" kern="1200" dirty="0" smtClean="0">
                <a:solidFill>
                  <a:schemeClr val="tx1"/>
                </a:solidFill>
                <a:latin typeface="+mn-lt"/>
                <a:ea typeface="+mn-ea"/>
                <a:cs typeface="+mn-cs"/>
              </a:rPr>
              <a:t> should have been considered during the acquisition stage, so if this system does have any special requirements, they've been allowed for. </a:t>
            </a:r>
            <a:endParaRPr lang="en-US" altLang="en-US" dirty="0" smtClean="0"/>
          </a:p>
          <a:p>
            <a:pPr>
              <a:spcBef>
                <a:spcPct val="0"/>
              </a:spcBef>
            </a:pPr>
            <a:endParaRPr lang="en-US" altLang="en-US" dirty="0" smtClean="0"/>
          </a:p>
          <a:p>
            <a:pPr>
              <a:spcBef>
                <a:spcPct val="0"/>
              </a:spcBef>
            </a:pPr>
            <a:endParaRPr lang="en-US" alt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E28EDA-8B4F-4A91-A66A-3AFEAA3C02B7}" type="slidenum">
              <a:rPr lang="en-US" altLang="en-US"/>
              <a:pPr/>
              <a:t>5</a:t>
            </a:fld>
            <a:endParaRPr lang="en-US" altLang="en-US"/>
          </a:p>
        </p:txBody>
      </p:sp>
    </p:spTree>
    <p:extLst>
      <p:ext uri="{BB962C8B-B14F-4D97-AF65-F5344CB8AC3E}">
        <p14:creationId xmlns:p14="http://schemas.microsoft.com/office/powerpoint/2010/main" val="699618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Just like in real estate, location </a:t>
            </a:r>
            <a:r>
              <a:rPr lang="en-US" sz="1200" kern="1200" dirty="0" err="1" smtClean="0">
                <a:solidFill>
                  <a:schemeClr val="tx1"/>
                </a:solidFill>
                <a:latin typeface="+mn-lt"/>
                <a:ea typeface="+mn-ea"/>
                <a:cs typeface="+mn-cs"/>
              </a:rPr>
              <a:t>location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location</a:t>
            </a:r>
            <a:r>
              <a:rPr lang="en-US" sz="1200" kern="1200" dirty="0" smtClean="0">
                <a:solidFill>
                  <a:schemeClr val="tx1"/>
                </a:solidFill>
                <a:latin typeface="+mn-lt"/>
                <a:ea typeface="+mn-ea"/>
                <a:cs typeface="+mn-cs"/>
              </a:rPr>
              <a:t>.  The best way to find out what the setup needs will be is with a site visit.  Don't depend on somebody else to tell you what they need.  Go see it for yourself.  End users forget the obvious like enough power outlets or needing a modem line.</a:t>
            </a:r>
            <a:endParaRPr lang="en-US" altLang="en-US" dirty="0"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283409-1A2A-4952-AED8-07B3C928ED0B}" type="slidenum">
              <a:rPr lang="en-US" altLang="en-US"/>
              <a:pPr/>
              <a:t>6</a:t>
            </a:fld>
            <a:endParaRPr lang="en-US" altLang="en-US"/>
          </a:p>
        </p:txBody>
      </p:sp>
    </p:spTree>
    <p:extLst>
      <p:ext uri="{BB962C8B-B14F-4D97-AF65-F5344CB8AC3E}">
        <p14:creationId xmlns:p14="http://schemas.microsoft.com/office/powerpoint/2010/main" val="4054393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If this system is a replacement for an older one, there’s a good chance the new one will fit where the old one was, but that’s not always the case.   The new system may have different electrical requirements, a different footprint, may need to hang on the wall whereas the last one sat on a table. </a:t>
            </a:r>
            <a:endParaRPr lang="en-US" altLang="en-US" dirty="0"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283409-1A2A-4952-AED8-07B3C928ED0B}" type="slidenum">
              <a:rPr lang="en-US" altLang="en-US"/>
              <a:pPr/>
              <a:t>7</a:t>
            </a:fld>
            <a:endParaRPr lang="en-US" altLang="en-US"/>
          </a:p>
        </p:txBody>
      </p:sp>
    </p:spTree>
    <p:extLst>
      <p:ext uri="{BB962C8B-B14F-4D97-AF65-F5344CB8AC3E}">
        <p14:creationId xmlns:p14="http://schemas.microsoft.com/office/powerpoint/2010/main" val="3885058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A standard desktop PC will need to be within four to five feet of the user's work area so that the monitor and other cables will reach.  The user may want it even closer if they use the USB slots, the optical drive, or headphones a lot.  A laptop may not have such constraints, but all systems give off heat and all will need plenty of room for ventilation.  </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283409-1A2A-4952-AED8-07B3C928ED0B}" type="slidenum">
              <a:rPr lang="en-US" altLang="en-US"/>
              <a:pPr/>
              <a:t>8</a:t>
            </a:fld>
            <a:endParaRPr lang="en-US" altLang="en-US"/>
          </a:p>
        </p:txBody>
      </p:sp>
    </p:spTree>
    <p:extLst>
      <p:ext uri="{BB962C8B-B14F-4D97-AF65-F5344CB8AC3E}">
        <p14:creationId xmlns:p14="http://schemas.microsoft.com/office/powerpoint/2010/main" val="2337487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Putting a system on the floor may get it out of the way if desk space is at a premium, but doing so brings it's own problems.  Floor machines are subject to getting kicked, hit with the vacuum, flooding (don't think it can't happen), and they are dust magnets.  Try to not set a machine directly on the floor, but up on a shelf a few inches off the floor, and out of the path of foot traffic, doors, and other hazards.</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283409-1A2A-4952-AED8-07B3C928ED0B}" type="slidenum">
              <a:rPr lang="en-US" altLang="en-US"/>
              <a:pPr/>
              <a:t>9</a:t>
            </a:fld>
            <a:endParaRPr lang="en-US" altLang="en-US"/>
          </a:p>
        </p:txBody>
      </p:sp>
    </p:spTree>
    <p:extLst>
      <p:ext uri="{BB962C8B-B14F-4D97-AF65-F5344CB8AC3E}">
        <p14:creationId xmlns:p14="http://schemas.microsoft.com/office/powerpoint/2010/main" val="2981873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CD768CE-6A3F-4154-AE79-D2F476BC6496}" type="slidenum">
              <a:rPr lang="es-ES" altLang="en-US"/>
              <a:pPr>
                <a:defRPr/>
              </a:pPr>
              <a:t>‹#›</a:t>
            </a:fld>
            <a:endParaRPr lang="es-ES" altLang="en-US" dirty="0"/>
          </a:p>
        </p:txBody>
      </p:sp>
    </p:spTree>
    <p:extLst>
      <p:ext uri="{BB962C8B-B14F-4D97-AF65-F5344CB8AC3E}">
        <p14:creationId xmlns:p14="http://schemas.microsoft.com/office/powerpoint/2010/main" val="2748923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BA79A28-8AAD-411B-B4CA-195FA7104190}" type="slidenum">
              <a:rPr lang="es-ES" altLang="en-US"/>
              <a:pPr>
                <a:defRPr/>
              </a:pPr>
              <a:t>‹#›</a:t>
            </a:fld>
            <a:endParaRPr lang="es-ES" altLang="en-US" dirty="0"/>
          </a:p>
        </p:txBody>
      </p:sp>
    </p:spTree>
    <p:extLst>
      <p:ext uri="{BB962C8B-B14F-4D97-AF65-F5344CB8AC3E}">
        <p14:creationId xmlns:p14="http://schemas.microsoft.com/office/powerpoint/2010/main" val="515198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00C13AB-59EA-4662-8B9B-430DE1D2F41B}" type="slidenum">
              <a:rPr lang="es-ES" altLang="en-US"/>
              <a:pPr>
                <a:defRPr/>
              </a:pPr>
              <a:t>‹#›</a:t>
            </a:fld>
            <a:endParaRPr lang="es-ES" altLang="en-US" dirty="0"/>
          </a:p>
        </p:txBody>
      </p:sp>
    </p:spTree>
    <p:extLst>
      <p:ext uri="{BB962C8B-B14F-4D97-AF65-F5344CB8AC3E}">
        <p14:creationId xmlns:p14="http://schemas.microsoft.com/office/powerpoint/2010/main" val="994611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8EB66CC-3871-4502-AC9E-4229570B9500}" type="slidenum">
              <a:rPr lang="es-ES" altLang="en-US"/>
              <a:pPr>
                <a:defRPr/>
              </a:pPr>
              <a:t>‹#›</a:t>
            </a:fld>
            <a:endParaRPr lang="es-ES" altLang="en-US" dirty="0"/>
          </a:p>
        </p:txBody>
      </p:sp>
    </p:spTree>
    <p:extLst>
      <p:ext uri="{BB962C8B-B14F-4D97-AF65-F5344CB8AC3E}">
        <p14:creationId xmlns:p14="http://schemas.microsoft.com/office/powerpoint/2010/main" val="216146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836944D-C5D7-4642-8EB1-91398BFFADE7}" type="slidenum">
              <a:rPr lang="es-ES" altLang="en-US"/>
              <a:pPr>
                <a:defRPr/>
              </a:pPr>
              <a:t>‹#›</a:t>
            </a:fld>
            <a:endParaRPr lang="es-ES" altLang="en-US" dirty="0"/>
          </a:p>
        </p:txBody>
      </p:sp>
    </p:spTree>
    <p:extLst>
      <p:ext uri="{BB962C8B-B14F-4D97-AF65-F5344CB8AC3E}">
        <p14:creationId xmlns:p14="http://schemas.microsoft.com/office/powerpoint/2010/main" val="4121999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AFA3DDF-428B-4534-9FD9-CB3DE987CD75}" type="slidenum">
              <a:rPr lang="es-ES" altLang="en-US"/>
              <a:pPr>
                <a:defRPr/>
              </a:pPr>
              <a:t>‹#›</a:t>
            </a:fld>
            <a:endParaRPr lang="es-ES" altLang="en-US" dirty="0"/>
          </a:p>
        </p:txBody>
      </p:sp>
    </p:spTree>
    <p:extLst>
      <p:ext uri="{BB962C8B-B14F-4D97-AF65-F5344CB8AC3E}">
        <p14:creationId xmlns:p14="http://schemas.microsoft.com/office/powerpoint/2010/main" val="4006675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04D14CB-8F04-4FC8-985E-DAB085EF0C97}" type="slidenum">
              <a:rPr lang="es-ES" altLang="en-US"/>
              <a:pPr>
                <a:defRPr/>
              </a:pPr>
              <a:t>‹#›</a:t>
            </a:fld>
            <a:endParaRPr lang="es-ES" altLang="en-US" dirty="0"/>
          </a:p>
        </p:txBody>
      </p:sp>
    </p:spTree>
    <p:extLst>
      <p:ext uri="{BB962C8B-B14F-4D97-AF65-F5344CB8AC3E}">
        <p14:creationId xmlns:p14="http://schemas.microsoft.com/office/powerpoint/2010/main" val="2349934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7A442912-59BB-46DE-BA86-E52C9A0DC0A9}" type="slidenum">
              <a:rPr lang="es-ES" altLang="en-US"/>
              <a:pPr>
                <a:defRPr/>
              </a:pPr>
              <a:t>‹#›</a:t>
            </a:fld>
            <a:endParaRPr lang="es-ES" altLang="en-US" dirty="0"/>
          </a:p>
        </p:txBody>
      </p:sp>
    </p:spTree>
    <p:extLst>
      <p:ext uri="{BB962C8B-B14F-4D97-AF65-F5344CB8AC3E}">
        <p14:creationId xmlns:p14="http://schemas.microsoft.com/office/powerpoint/2010/main" val="2177628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C8F5DCF7-4253-4E7A-A2F1-495CC142EB21}" type="slidenum">
              <a:rPr lang="es-ES" altLang="en-US"/>
              <a:pPr>
                <a:defRPr/>
              </a:pPr>
              <a:t>‹#›</a:t>
            </a:fld>
            <a:endParaRPr lang="es-ES" altLang="en-US" dirty="0"/>
          </a:p>
        </p:txBody>
      </p:sp>
    </p:spTree>
    <p:extLst>
      <p:ext uri="{BB962C8B-B14F-4D97-AF65-F5344CB8AC3E}">
        <p14:creationId xmlns:p14="http://schemas.microsoft.com/office/powerpoint/2010/main" val="3764270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A5A4A3D-D722-47A7-AA24-7A029162BE34}" type="slidenum">
              <a:rPr lang="es-ES" altLang="en-US"/>
              <a:pPr>
                <a:defRPr/>
              </a:pPr>
              <a:t>‹#›</a:t>
            </a:fld>
            <a:endParaRPr lang="es-ES" altLang="en-US" dirty="0"/>
          </a:p>
        </p:txBody>
      </p:sp>
    </p:spTree>
    <p:extLst>
      <p:ext uri="{BB962C8B-B14F-4D97-AF65-F5344CB8AC3E}">
        <p14:creationId xmlns:p14="http://schemas.microsoft.com/office/powerpoint/2010/main" val="1925341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19A5F30-0104-4F8D-9C2D-5D4B796BA54D}" type="slidenum">
              <a:rPr lang="es-ES" altLang="en-US"/>
              <a:pPr>
                <a:defRPr/>
              </a:pPr>
              <a:t>‹#›</a:t>
            </a:fld>
            <a:endParaRPr lang="es-ES" altLang="en-US" dirty="0"/>
          </a:p>
        </p:txBody>
      </p:sp>
    </p:spTree>
    <p:extLst>
      <p:ext uri="{BB962C8B-B14F-4D97-AF65-F5344CB8AC3E}">
        <p14:creationId xmlns:p14="http://schemas.microsoft.com/office/powerpoint/2010/main" val="1075773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E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929D17F-5F0A-44BD-848B-99A6A33ABFE8}" type="slidenum">
              <a:rPr lang="es-ES" altLang="en-US"/>
              <a:pPr>
                <a:defRPr/>
              </a:pPr>
              <a:t>‹#›</a:t>
            </a:fld>
            <a:endParaRPr lang="es-E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21.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1.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21.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22.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3.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24.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6.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25.xml"/><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2.xml"/><Relationship Id="rId7" Type="http://schemas.openxmlformats.org/officeDocument/2006/relationships/image" Target="../media/image13.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5.png"/><Relationship Id="rId4" Type="http://schemas.openxmlformats.org/officeDocument/2006/relationships/notesSlide" Target="../notesSlides/notesSlide5.xml"/><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166"/>
          <p:cNvSpPr>
            <a:spLocks noGrp="1" noChangeArrowheads="1"/>
          </p:cNvSpPr>
          <p:nvPr>
            <p:ph type="subTitle" idx="1"/>
          </p:nvPr>
        </p:nvSpPr>
        <p:spPr>
          <a:xfrm>
            <a:off x="611188" y="5589588"/>
            <a:ext cx="4105275" cy="576262"/>
          </a:xfrm>
        </p:spPr>
        <p:txBody>
          <a:bodyPr/>
          <a:lstStyle/>
          <a:p>
            <a:pPr algn="l" eaLnBrk="1" hangingPunct="1">
              <a:lnSpc>
                <a:spcPct val="90000"/>
              </a:lnSpc>
            </a:pPr>
            <a:r>
              <a:rPr lang="es-ES" altLang="en-US" sz="3600" b="1" dirty="0" err="1" smtClean="0">
                <a:solidFill>
                  <a:srgbClr val="000036"/>
                </a:solidFill>
              </a:rPr>
              <a:t>Chapter</a:t>
            </a:r>
            <a:r>
              <a:rPr lang="es-ES" altLang="en-US" sz="3600" b="1" dirty="0" smtClean="0">
                <a:solidFill>
                  <a:srgbClr val="000036"/>
                </a:solidFill>
              </a:rPr>
              <a:t> 10</a:t>
            </a:r>
          </a:p>
        </p:txBody>
      </p:sp>
      <p:sp>
        <p:nvSpPr>
          <p:cNvPr id="3075" name="TextBox 1"/>
          <p:cNvSpPr txBox="1">
            <a:spLocks noChangeArrowheads="1"/>
          </p:cNvSpPr>
          <p:nvPr/>
        </p:nvSpPr>
        <p:spPr bwMode="auto">
          <a:xfrm>
            <a:off x="323850" y="5200650"/>
            <a:ext cx="7488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A Guide to Computer User Support </a:t>
            </a:r>
            <a:r>
              <a:rPr lang="en-US" altLang="en-US" sz="1600"/>
              <a:t>for Help Desk and Support Specialists</a:t>
            </a:r>
          </a:p>
        </p:txBody>
      </p:sp>
      <p:sp>
        <p:nvSpPr>
          <p:cNvPr id="3076" name="TextBox 4"/>
          <p:cNvSpPr txBox="1">
            <a:spLocks noChangeArrowheads="1"/>
          </p:cNvSpPr>
          <p:nvPr/>
        </p:nvSpPr>
        <p:spPr bwMode="auto">
          <a:xfrm>
            <a:off x="6443663" y="5627688"/>
            <a:ext cx="21605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t>Presented By:</a:t>
            </a:r>
          </a:p>
          <a:p>
            <a:pPr eaLnBrk="1" hangingPunct="1">
              <a:spcBef>
                <a:spcPct val="0"/>
              </a:spcBef>
              <a:buFontTx/>
              <a:buNone/>
            </a:pPr>
            <a:r>
              <a:rPr lang="en-US" altLang="en-US" sz="1600"/>
              <a:t>   Heather Fleming</a:t>
            </a:r>
          </a:p>
          <a:p>
            <a:pPr eaLnBrk="1" hangingPunct="1">
              <a:spcBef>
                <a:spcPct val="0"/>
              </a:spcBef>
              <a:buFontTx/>
              <a:buNone/>
            </a:pPr>
            <a:r>
              <a:rPr lang="en-US" altLang="en-US" sz="1600"/>
              <a:t>   Tara Scarborough</a:t>
            </a:r>
          </a:p>
          <a:p>
            <a:pPr eaLnBrk="1" hangingPunct="1">
              <a:spcBef>
                <a:spcPct val="0"/>
              </a:spcBef>
              <a:buFontTx/>
              <a:buNone/>
            </a:pPr>
            <a:r>
              <a:rPr lang="en-US" altLang="en-US" sz="1600"/>
              <a:t>   Tiffany Worley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Visit</a:t>
            </a:r>
          </a:p>
        </p:txBody>
      </p:sp>
      <p:sp>
        <p:nvSpPr>
          <p:cNvPr id="4099" name="Rectangle 3"/>
          <p:cNvSpPr>
            <a:spLocks noGrp="1" noChangeArrowheads="1"/>
          </p:cNvSpPr>
          <p:nvPr>
            <p:ph type="body" idx="1"/>
          </p:nvPr>
        </p:nvSpPr>
        <p:spPr>
          <a:xfrm>
            <a:off x="519113" y="1127886"/>
            <a:ext cx="8229600" cy="5325450"/>
          </a:xfrm>
        </p:spPr>
        <p:txBody>
          <a:bodyPr/>
          <a:lstStyle/>
          <a:p>
            <a:pPr marL="0" indent="0" algn="ctr" eaLnBrk="1" hangingPunct="1">
              <a:buFontTx/>
              <a:buNone/>
              <a:defRPr/>
            </a:pPr>
            <a:r>
              <a:rPr lang="en-US" altLang="en-US" dirty="0" smtClean="0"/>
              <a:t>Location, Location, Location</a:t>
            </a:r>
          </a:p>
          <a:p>
            <a:pPr marL="0" indent="0" eaLnBrk="1" hangingPunct="1">
              <a:buFontTx/>
              <a:buNone/>
              <a:defRPr/>
            </a:pPr>
            <a:endParaRPr lang="en-US" altLang="en-US" dirty="0" smtClean="0"/>
          </a:p>
          <a:p>
            <a:pPr eaLnBrk="1" hangingPunct="1">
              <a:defRPr/>
            </a:pPr>
            <a:r>
              <a:rPr lang="en-US" altLang="en-US" dirty="0" smtClean="0"/>
              <a:t>Display location</a:t>
            </a:r>
          </a:p>
          <a:p>
            <a:pPr eaLnBrk="1" hangingPunct="1">
              <a:defRPr/>
            </a:pPr>
            <a:endParaRPr lang="en-US" altLang="en-US" dirty="0" smtClean="0"/>
          </a:p>
          <a:p>
            <a:pPr marL="0" indent="0" eaLnBrk="1" hangingPunct="1">
              <a:buNone/>
              <a:defRPr/>
            </a:pPr>
            <a:endParaRPr lang="en-US" altLang="en-US" dirty="0" smtClean="0"/>
          </a:p>
        </p:txBody>
      </p:sp>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47" y="5997874"/>
            <a:ext cx="487363" cy="48736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7918" y="2311785"/>
            <a:ext cx="3252400" cy="2957651"/>
          </a:xfrm>
          <a:prstGeom prst="rect">
            <a:avLst/>
          </a:prstGeom>
        </p:spPr>
      </p:pic>
    </p:spTree>
    <p:extLst>
      <p:ext uri="{BB962C8B-B14F-4D97-AF65-F5344CB8AC3E}">
        <p14:creationId xmlns:p14="http://schemas.microsoft.com/office/powerpoint/2010/main" val="136910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22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14228" fill="hold"/>
                                        <p:tgtEl>
                                          <p:spTgt spid="13"/>
                                        </p:tgtEl>
                                      </p:cBhvr>
                                    </p:cmd>
                                  </p:childTnLst>
                                </p:cTn>
                              </p:par>
                            </p:childTnLst>
                          </p:cTn>
                        </p:par>
                      </p:childTnLst>
                    </p:cTn>
                  </p:par>
                </p:childTnLst>
              </p:cTn>
              <p:nextCondLst>
                <p:cond evt="onClick" delay="0">
                  <p:tgtEl>
                    <p:spTgt spid="13"/>
                  </p:tgtEl>
                </p:cond>
              </p:nextCondLst>
            </p:seq>
            <p:audio>
              <p:cMediaNode vol="80000">
                <p:cTn id="12"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Visit</a:t>
            </a:r>
          </a:p>
        </p:txBody>
      </p:sp>
      <p:sp>
        <p:nvSpPr>
          <p:cNvPr id="4099" name="Rectangle 3"/>
          <p:cNvSpPr>
            <a:spLocks noGrp="1" noChangeArrowheads="1"/>
          </p:cNvSpPr>
          <p:nvPr>
            <p:ph type="body" idx="1"/>
          </p:nvPr>
        </p:nvSpPr>
        <p:spPr>
          <a:xfrm>
            <a:off x="519113" y="1127886"/>
            <a:ext cx="8229600" cy="5325450"/>
          </a:xfrm>
        </p:spPr>
        <p:txBody>
          <a:bodyPr/>
          <a:lstStyle/>
          <a:p>
            <a:pPr marL="0" indent="0" algn="ctr" eaLnBrk="1" hangingPunct="1">
              <a:buFontTx/>
              <a:buNone/>
              <a:defRPr/>
            </a:pPr>
            <a:r>
              <a:rPr lang="en-US" altLang="en-US" dirty="0" smtClean="0"/>
              <a:t>Location, Location, Location</a:t>
            </a:r>
          </a:p>
          <a:p>
            <a:pPr marL="0" indent="0" eaLnBrk="1" hangingPunct="1">
              <a:buFontTx/>
              <a:buNone/>
              <a:defRPr/>
            </a:pPr>
            <a:endParaRPr lang="en-US" altLang="en-US" dirty="0" smtClean="0"/>
          </a:p>
          <a:p>
            <a:pPr eaLnBrk="1" hangingPunct="1">
              <a:defRPr/>
            </a:pPr>
            <a:r>
              <a:rPr lang="en-US" altLang="en-US" dirty="0" smtClean="0"/>
              <a:t>Display location</a:t>
            </a:r>
          </a:p>
          <a:p>
            <a:pPr eaLnBrk="1" hangingPunct="1">
              <a:defRPr/>
            </a:pPr>
            <a:r>
              <a:rPr lang="en-US" altLang="en-US" dirty="0" smtClean="0"/>
              <a:t>Peripherals</a:t>
            </a:r>
          </a:p>
          <a:p>
            <a:pPr eaLnBrk="1" hangingPunct="1">
              <a:defRPr/>
            </a:pPr>
            <a:endParaRPr lang="en-US" altLang="en-US" dirty="0" smtClean="0"/>
          </a:p>
          <a:p>
            <a:pPr marL="0" indent="0" eaLnBrk="1" hangingPunct="1">
              <a:buNone/>
              <a:defRPr/>
            </a:pPr>
            <a:endParaRPr lang="en-US" altLang="en-US" dirty="0" smtClean="0"/>
          </a:p>
        </p:txBody>
      </p:sp>
      <p:pic>
        <p:nvPicPr>
          <p:cNvPr id="2"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5965973"/>
            <a:ext cx="487363" cy="48736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7918" y="2311785"/>
            <a:ext cx="3252400" cy="2957651"/>
          </a:xfrm>
          <a:prstGeom prst="rect">
            <a:avLst/>
          </a:prstGeom>
        </p:spPr>
      </p:pic>
    </p:spTree>
    <p:extLst>
      <p:ext uri="{BB962C8B-B14F-4D97-AF65-F5344CB8AC3E}">
        <p14:creationId xmlns:p14="http://schemas.microsoft.com/office/powerpoint/2010/main" val="164045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25814"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Visit</a:t>
            </a:r>
          </a:p>
        </p:txBody>
      </p:sp>
      <p:sp>
        <p:nvSpPr>
          <p:cNvPr id="4099" name="Rectangle 3"/>
          <p:cNvSpPr>
            <a:spLocks noGrp="1" noChangeArrowheads="1"/>
          </p:cNvSpPr>
          <p:nvPr>
            <p:ph type="body" idx="1"/>
          </p:nvPr>
        </p:nvSpPr>
        <p:spPr>
          <a:xfrm>
            <a:off x="519113" y="1127886"/>
            <a:ext cx="8229600" cy="5325450"/>
          </a:xfrm>
        </p:spPr>
        <p:txBody>
          <a:bodyPr/>
          <a:lstStyle/>
          <a:p>
            <a:pPr marL="0" indent="0" algn="ctr" eaLnBrk="1" hangingPunct="1">
              <a:buFontTx/>
              <a:buNone/>
              <a:defRPr/>
            </a:pPr>
            <a:r>
              <a:rPr lang="en-US" altLang="en-US" dirty="0" smtClean="0"/>
              <a:t>Location, Location, Location</a:t>
            </a:r>
          </a:p>
          <a:p>
            <a:pPr marL="0" indent="0" eaLnBrk="1" hangingPunct="1">
              <a:buFontTx/>
              <a:buNone/>
              <a:defRPr/>
            </a:pPr>
            <a:endParaRPr lang="en-US" altLang="en-US" dirty="0" smtClean="0"/>
          </a:p>
          <a:p>
            <a:pPr eaLnBrk="1" hangingPunct="1">
              <a:defRPr/>
            </a:pPr>
            <a:r>
              <a:rPr lang="en-US" altLang="en-US" dirty="0" smtClean="0"/>
              <a:t>Display location</a:t>
            </a:r>
          </a:p>
          <a:p>
            <a:pPr eaLnBrk="1" hangingPunct="1">
              <a:defRPr/>
            </a:pPr>
            <a:r>
              <a:rPr lang="en-US" altLang="en-US" dirty="0" smtClean="0"/>
              <a:t>Peripherals</a:t>
            </a:r>
          </a:p>
          <a:p>
            <a:pPr eaLnBrk="1" hangingPunct="1">
              <a:defRPr/>
            </a:pPr>
            <a:r>
              <a:rPr lang="en-US" altLang="en-US" dirty="0" smtClean="0"/>
              <a:t>Chair vs desk height</a:t>
            </a:r>
          </a:p>
          <a:p>
            <a:pPr eaLnBrk="1" hangingPunct="1">
              <a:defRPr/>
            </a:pPr>
            <a:endParaRPr lang="en-US" altLang="en-US" dirty="0" smtClean="0"/>
          </a:p>
          <a:p>
            <a:pPr marL="0" indent="0" eaLnBrk="1" hangingPunct="1">
              <a:buNone/>
              <a:defRPr/>
            </a:pPr>
            <a:endParaRPr lang="en-US" altLang="en-US" dirty="0" smtClean="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7918" y="2311785"/>
            <a:ext cx="3252400" cy="2957651"/>
          </a:xfrm>
          <a:prstGeom prst="rect">
            <a:avLst/>
          </a:prstGeom>
        </p:spPr>
      </p:pic>
      <p:pic>
        <p:nvPicPr>
          <p:cNvPr id="4"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6636" y="5916687"/>
            <a:ext cx="487363" cy="487363"/>
          </a:xfrm>
          <a:prstGeom prst="rect">
            <a:avLst/>
          </a:prstGeom>
        </p:spPr>
      </p:pic>
    </p:spTree>
    <p:extLst>
      <p:ext uri="{BB962C8B-B14F-4D97-AF65-F5344CB8AC3E}">
        <p14:creationId xmlns:p14="http://schemas.microsoft.com/office/powerpoint/2010/main" val="320438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8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16851"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Visit</a:t>
            </a:r>
          </a:p>
        </p:txBody>
      </p:sp>
      <p:sp>
        <p:nvSpPr>
          <p:cNvPr id="4099" name="Rectangle 3"/>
          <p:cNvSpPr>
            <a:spLocks noGrp="1" noChangeArrowheads="1"/>
          </p:cNvSpPr>
          <p:nvPr>
            <p:ph type="body" idx="1"/>
          </p:nvPr>
        </p:nvSpPr>
        <p:spPr>
          <a:xfrm>
            <a:off x="519113" y="1127886"/>
            <a:ext cx="8229600" cy="5325450"/>
          </a:xfrm>
        </p:spPr>
        <p:txBody>
          <a:bodyPr/>
          <a:lstStyle/>
          <a:p>
            <a:pPr marL="0" indent="0" algn="ctr" eaLnBrk="1" hangingPunct="1">
              <a:buFontTx/>
              <a:buNone/>
              <a:defRPr/>
            </a:pPr>
            <a:r>
              <a:rPr lang="en-US" altLang="en-US" dirty="0" smtClean="0"/>
              <a:t>Location, Location, Location</a:t>
            </a:r>
          </a:p>
          <a:p>
            <a:pPr marL="0" indent="0" eaLnBrk="1" hangingPunct="1">
              <a:buFontTx/>
              <a:buNone/>
              <a:defRPr/>
            </a:pPr>
            <a:endParaRPr lang="en-US" altLang="en-US" dirty="0" smtClean="0"/>
          </a:p>
          <a:p>
            <a:pPr eaLnBrk="1" hangingPunct="1">
              <a:defRPr/>
            </a:pPr>
            <a:r>
              <a:rPr lang="en-US" altLang="en-US" dirty="0" smtClean="0"/>
              <a:t>Display location</a:t>
            </a:r>
          </a:p>
          <a:p>
            <a:pPr eaLnBrk="1" hangingPunct="1">
              <a:defRPr/>
            </a:pPr>
            <a:r>
              <a:rPr lang="en-US" altLang="en-US" dirty="0" smtClean="0"/>
              <a:t>Peripherals</a:t>
            </a:r>
          </a:p>
          <a:p>
            <a:pPr eaLnBrk="1" hangingPunct="1">
              <a:defRPr/>
            </a:pPr>
            <a:r>
              <a:rPr lang="en-US" altLang="en-US" dirty="0" smtClean="0"/>
              <a:t>Chair vs desk height</a:t>
            </a:r>
          </a:p>
          <a:p>
            <a:pPr eaLnBrk="1" hangingPunct="1">
              <a:defRPr/>
            </a:pPr>
            <a:r>
              <a:rPr lang="en-US" altLang="en-US" dirty="0" smtClean="0"/>
              <a:t>Printer placement</a:t>
            </a:r>
          </a:p>
          <a:p>
            <a:pPr marL="0" indent="0" eaLnBrk="1" hangingPunct="1">
              <a:buNone/>
              <a:defRPr/>
            </a:pPr>
            <a:endParaRPr lang="en-US" altLang="en-US" dirty="0" smtClean="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7918" y="2311785"/>
            <a:ext cx="3252400" cy="2957651"/>
          </a:xfrm>
          <a:prstGeom prst="rect">
            <a:avLst/>
          </a:prstGeom>
        </p:spPr>
      </p:pic>
      <p:pic>
        <p:nvPicPr>
          <p:cNvPr id="2"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5031" y="5805264"/>
            <a:ext cx="487363" cy="487363"/>
          </a:xfrm>
          <a:prstGeom prst="rect">
            <a:avLst/>
          </a:prstGeom>
        </p:spPr>
      </p:pic>
    </p:spTree>
    <p:extLst>
      <p:ext uri="{BB962C8B-B14F-4D97-AF65-F5344CB8AC3E}">
        <p14:creationId xmlns:p14="http://schemas.microsoft.com/office/powerpoint/2010/main" val="336739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22563"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Visit</a:t>
            </a:r>
          </a:p>
        </p:txBody>
      </p:sp>
      <p:sp>
        <p:nvSpPr>
          <p:cNvPr id="4099" name="Rectangle 3"/>
          <p:cNvSpPr>
            <a:spLocks noGrp="1" noChangeArrowheads="1"/>
          </p:cNvSpPr>
          <p:nvPr>
            <p:ph type="body" idx="1"/>
          </p:nvPr>
        </p:nvSpPr>
        <p:spPr>
          <a:xfrm>
            <a:off x="519113" y="1127886"/>
            <a:ext cx="8229600" cy="5325450"/>
          </a:xfrm>
        </p:spPr>
        <p:txBody>
          <a:bodyPr/>
          <a:lstStyle/>
          <a:p>
            <a:pPr marL="0" indent="0" algn="ctr" eaLnBrk="1" hangingPunct="1">
              <a:buFontTx/>
              <a:buNone/>
              <a:defRPr/>
            </a:pPr>
            <a:r>
              <a:rPr lang="en-US" altLang="en-US" dirty="0" smtClean="0"/>
              <a:t>Location, Location, Location</a:t>
            </a:r>
          </a:p>
          <a:p>
            <a:pPr eaLnBrk="1" hangingPunct="1">
              <a:defRPr/>
            </a:pPr>
            <a:endParaRPr lang="en-US" altLang="en-US" dirty="0" smtClean="0"/>
          </a:p>
          <a:p>
            <a:pPr eaLnBrk="1" hangingPunct="1">
              <a:defRPr/>
            </a:pPr>
            <a:r>
              <a:rPr lang="en-US" altLang="en-US" dirty="0" smtClean="0"/>
              <a:t>Available to everyone</a:t>
            </a:r>
          </a:p>
          <a:p>
            <a:pPr eaLnBrk="1" hangingPunct="1">
              <a:defRPr/>
            </a:pPr>
            <a:r>
              <a:rPr lang="en-US" altLang="en-US" dirty="0" smtClean="0"/>
              <a:t>Near power and network outlets</a:t>
            </a:r>
          </a:p>
          <a:p>
            <a:pPr eaLnBrk="1" hangingPunct="1">
              <a:defRPr/>
            </a:pPr>
            <a:r>
              <a:rPr lang="en-US" altLang="en-US" dirty="0" smtClean="0"/>
              <a:t>Room for supplies</a:t>
            </a:r>
          </a:p>
          <a:p>
            <a:pPr marL="0" indent="0" eaLnBrk="1" hangingPunct="1">
              <a:buNone/>
              <a:defRPr/>
            </a:pPr>
            <a:endParaRPr lang="en-US" altLang="en-US" dirty="0" smtClean="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1840" y="4125567"/>
            <a:ext cx="2016224" cy="232776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2120" y="3652139"/>
            <a:ext cx="2323444" cy="2801197"/>
          </a:xfrm>
          <a:prstGeom prst="rect">
            <a:avLst/>
          </a:prstGeom>
        </p:spPr>
      </p:pic>
      <p:pic>
        <p:nvPicPr>
          <p:cNvPr id="8"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9620" y="5965973"/>
            <a:ext cx="487363" cy="487363"/>
          </a:xfrm>
          <a:prstGeom prst="rect">
            <a:avLst/>
          </a:prstGeom>
        </p:spPr>
      </p:pic>
    </p:spTree>
    <p:extLst>
      <p:ext uri="{BB962C8B-B14F-4D97-AF65-F5344CB8AC3E}">
        <p14:creationId xmlns:p14="http://schemas.microsoft.com/office/powerpoint/2010/main" val="156030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3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27310" fill="hold"/>
                                        <p:tgtEl>
                                          <p:spTgt spid="8"/>
                                        </p:tgtEl>
                                      </p:cBhvr>
                                    </p:cmd>
                                  </p:childTnLst>
                                </p:cTn>
                              </p:par>
                            </p:childTnLst>
                          </p:cTn>
                        </p:par>
                      </p:childTnLst>
                    </p:cTn>
                  </p:par>
                </p:childTnLst>
              </p:cTn>
              <p:nextCondLst>
                <p:cond evt="onClick" delay="0">
                  <p:tgtEl>
                    <p:spTgt spid="8"/>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Visit</a:t>
            </a:r>
          </a:p>
        </p:txBody>
      </p:sp>
      <p:sp>
        <p:nvSpPr>
          <p:cNvPr id="2" name="TextBox 1"/>
          <p:cNvSpPr txBox="1"/>
          <p:nvPr/>
        </p:nvSpPr>
        <p:spPr>
          <a:xfrm>
            <a:off x="683568" y="1133356"/>
            <a:ext cx="7920880" cy="1077218"/>
          </a:xfrm>
          <a:prstGeom prst="rect">
            <a:avLst/>
          </a:prstGeom>
          <a:noFill/>
        </p:spPr>
        <p:txBody>
          <a:bodyPr wrap="square" rtlCol="0">
            <a:spAutoFit/>
          </a:bodyPr>
          <a:lstStyle/>
          <a:p>
            <a:pPr algn="ctr"/>
            <a:r>
              <a:rPr lang="en-US" sz="3200" dirty="0" smtClean="0"/>
              <a:t>Furniture</a:t>
            </a:r>
          </a:p>
          <a:p>
            <a:endParaRPr lang="en-US" sz="3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048" y="2509102"/>
            <a:ext cx="3240756" cy="272531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112" y="2150657"/>
            <a:ext cx="3620839" cy="3171975"/>
          </a:xfrm>
          <a:prstGeom prst="rect">
            <a:avLst/>
          </a:prstGeom>
        </p:spPr>
      </p:pic>
      <p:pic>
        <p:nvPicPr>
          <p:cNvPr id="3"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5031" y="587727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21310"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33356"/>
            <a:ext cx="7920880" cy="2554545"/>
          </a:xfrm>
          <a:prstGeom prst="rect">
            <a:avLst/>
          </a:prstGeom>
          <a:noFill/>
        </p:spPr>
        <p:txBody>
          <a:bodyPr wrap="square" rtlCol="0">
            <a:spAutoFit/>
          </a:bodyPr>
          <a:lstStyle/>
          <a:p>
            <a:pPr algn="ctr"/>
            <a:r>
              <a:rPr lang="en-US" sz="3200" dirty="0" smtClean="0"/>
              <a:t>Ergonomics</a:t>
            </a:r>
          </a:p>
          <a:p>
            <a:pPr algn="ctr"/>
            <a:endParaRPr lang="en-US" sz="3200" dirty="0" smtClean="0"/>
          </a:p>
          <a:p>
            <a:pPr marL="457200" indent="-457200">
              <a:buFont typeface="Arial" panose="020B0604020202020204" pitchFamily="34" charset="0"/>
              <a:buChar char="•"/>
            </a:pPr>
            <a:r>
              <a:rPr lang="en-US" sz="3200" dirty="0" smtClean="0"/>
              <a:t>Study, design, and implementation of systems so that people can use them efficiently and safely.</a:t>
            </a:r>
            <a:endParaRPr lang="en-US" sz="3200" dirty="0"/>
          </a:p>
        </p:txBody>
      </p:sp>
      <p:pic>
        <p:nvPicPr>
          <p:cNvPr id="3"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0766" y="5805264"/>
            <a:ext cx="487363" cy="487363"/>
          </a:xfrm>
          <a:prstGeom prst="rect">
            <a:avLst/>
          </a:prstGeom>
        </p:spPr>
      </p:pic>
    </p:spTree>
    <p:extLst>
      <p:ext uri="{BB962C8B-B14F-4D97-AF65-F5344CB8AC3E}">
        <p14:creationId xmlns:p14="http://schemas.microsoft.com/office/powerpoint/2010/main" val="200503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3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370"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33356"/>
            <a:ext cx="7920880" cy="584775"/>
          </a:xfrm>
          <a:prstGeom prst="rect">
            <a:avLst/>
          </a:prstGeom>
          <a:noFill/>
        </p:spPr>
        <p:txBody>
          <a:bodyPr wrap="square" rtlCol="0">
            <a:spAutoFit/>
          </a:bodyPr>
          <a:lstStyle/>
          <a:p>
            <a:pPr algn="ctr"/>
            <a:r>
              <a:rPr lang="en-US" sz="3200" dirty="0" smtClean="0"/>
              <a:t>Ergonomics</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4593" t="4996" r="6257" b="13855"/>
          <a:stretch/>
        </p:blipFill>
        <p:spPr>
          <a:xfrm>
            <a:off x="4932040" y="1916832"/>
            <a:ext cx="4104456" cy="2952328"/>
          </a:xfrm>
          <a:prstGeom prst="rect">
            <a:avLst/>
          </a:prstGeom>
        </p:spPr>
      </p:pic>
      <p:sp>
        <p:nvSpPr>
          <p:cNvPr id="4" name="TextBox 3"/>
          <p:cNvSpPr txBox="1"/>
          <p:nvPr/>
        </p:nvSpPr>
        <p:spPr>
          <a:xfrm>
            <a:off x="254869" y="2250348"/>
            <a:ext cx="4412927" cy="110799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Wrist pain, finger and joint pain, carpal tunnel syndrome</a:t>
            </a:r>
          </a:p>
          <a:p>
            <a:pPr marL="285750" indent="-285750">
              <a:buFont typeface="Arial" panose="020B0604020202020204" pitchFamily="34" charset="0"/>
              <a:buChar char="•"/>
            </a:pPr>
            <a:endParaRPr lang="en-US" dirty="0"/>
          </a:p>
        </p:txBody>
      </p:sp>
      <p:sp>
        <p:nvSpPr>
          <p:cNvPr id="5" name="TextBox 4"/>
          <p:cNvSpPr txBox="1"/>
          <p:nvPr/>
        </p:nvSpPr>
        <p:spPr>
          <a:xfrm>
            <a:off x="6984268" y="4851837"/>
            <a:ext cx="1944216" cy="216024"/>
          </a:xfrm>
          <a:prstGeom prst="rect">
            <a:avLst/>
          </a:prstGeom>
          <a:noFill/>
        </p:spPr>
        <p:txBody>
          <a:bodyPr wrap="square" rtlCol="0">
            <a:spAutoFit/>
          </a:bodyPr>
          <a:lstStyle/>
          <a:p>
            <a:r>
              <a:rPr lang="en-US" sz="800" dirty="0" smtClean="0"/>
              <a:t>A Guide to Computer User Support</a:t>
            </a:r>
            <a:endParaRPr lang="en-US" sz="800" dirty="0"/>
          </a:p>
        </p:txBody>
      </p:sp>
      <p:pic>
        <p:nvPicPr>
          <p:cNvPr id="6"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5031" y="6021288"/>
            <a:ext cx="487363" cy="487363"/>
          </a:xfrm>
          <a:prstGeom prst="rect">
            <a:avLst/>
          </a:prstGeom>
        </p:spPr>
      </p:pic>
    </p:spTree>
    <p:extLst>
      <p:ext uri="{BB962C8B-B14F-4D97-AF65-F5344CB8AC3E}">
        <p14:creationId xmlns:p14="http://schemas.microsoft.com/office/powerpoint/2010/main" val="223157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6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607"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33356"/>
            <a:ext cx="7920880" cy="584775"/>
          </a:xfrm>
          <a:prstGeom prst="rect">
            <a:avLst/>
          </a:prstGeom>
          <a:noFill/>
        </p:spPr>
        <p:txBody>
          <a:bodyPr wrap="square" rtlCol="0">
            <a:spAutoFit/>
          </a:bodyPr>
          <a:lstStyle/>
          <a:p>
            <a:pPr algn="ctr"/>
            <a:r>
              <a:rPr lang="en-US" sz="3200" dirty="0" smtClean="0"/>
              <a:t>Ergonomics</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4593" t="4996" r="6257" b="13855"/>
          <a:stretch/>
        </p:blipFill>
        <p:spPr>
          <a:xfrm>
            <a:off x="4932040" y="1916832"/>
            <a:ext cx="4104456" cy="2952328"/>
          </a:xfrm>
          <a:prstGeom prst="rect">
            <a:avLst/>
          </a:prstGeom>
        </p:spPr>
      </p:pic>
      <p:sp>
        <p:nvSpPr>
          <p:cNvPr id="6" name="TextBox 5"/>
          <p:cNvSpPr txBox="1"/>
          <p:nvPr/>
        </p:nvSpPr>
        <p:spPr>
          <a:xfrm>
            <a:off x="6984268" y="4851837"/>
            <a:ext cx="1944216" cy="216024"/>
          </a:xfrm>
          <a:prstGeom prst="rect">
            <a:avLst/>
          </a:prstGeom>
          <a:noFill/>
        </p:spPr>
        <p:txBody>
          <a:bodyPr wrap="square" rtlCol="0">
            <a:spAutoFit/>
          </a:bodyPr>
          <a:lstStyle/>
          <a:p>
            <a:r>
              <a:rPr lang="en-US" sz="800" dirty="0" smtClean="0"/>
              <a:t>A Guide to Computer User Support</a:t>
            </a:r>
            <a:endParaRPr lang="en-US" sz="800" dirty="0"/>
          </a:p>
        </p:txBody>
      </p:sp>
      <p:sp>
        <p:nvSpPr>
          <p:cNvPr id="7" name="TextBox 6"/>
          <p:cNvSpPr txBox="1"/>
          <p:nvPr/>
        </p:nvSpPr>
        <p:spPr>
          <a:xfrm>
            <a:off x="254869" y="2250348"/>
            <a:ext cx="4412927" cy="184665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Wrist pain, finger and joint pain, carpal tunnel syndrome</a:t>
            </a:r>
          </a:p>
          <a:p>
            <a:pPr marL="285750" indent="-285750">
              <a:buFont typeface="Arial" panose="020B0604020202020204" pitchFamily="34" charset="0"/>
              <a:buChar char="•"/>
            </a:pPr>
            <a:r>
              <a:rPr lang="en-US" sz="2400" dirty="0" smtClean="0"/>
              <a:t>Back and neck pain</a:t>
            </a:r>
          </a:p>
          <a:p>
            <a:pPr marL="285750" indent="-285750">
              <a:buFont typeface="Arial" panose="020B0604020202020204" pitchFamily="34" charset="0"/>
              <a:buChar char="•"/>
            </a:pPr>
            <a:r>
              <a:rPr lang="en-US" sz="2400" dirty="0" smtClean="0"/>
              <a:t>Leg pain</a:t>
            </a:r>
          </a:p>
          <a:p>
            <a:pPr marL="285750" indent="-285750">
              <a:buFont typeface="Arial" panose="020B0604020202020204" pitchFamily="34" charset="0"/>
              <a:buChar char="•"/>
            </a:pPr>
            <a:endParaRPr lang="en-US" dirty="0"/>
          </a:p>
        </p:txBody>
      </p:sp>
      <p:pic>
        <p:nvPicPr>
          <p:cNvPr id="5"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1121" y="5805264"/>
            <a:ext cx="487363" cy="487363"/>
          </a:xfrm>
          <a:prstGeom prst="rect">
            <a:avLst/>
          </a:prstGeom>
        </p:spPr>
      </p:pic>
    </p:spTree>
    <p:extLst>
      <p:ext uri="{BB962C8B-B14F-4D97-AF65-F5344CB8AC3E}">
        <p14:creationId xmlns:p14="http://schemas.microsoft.com/office/powerpoint/2010/main" val="107766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0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093"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33356"/>
            <a:ext cx="7920880" cy="584775"/>
          </a:xfrm>
          <a:prstGeom prst="rect">
            <a:avLst/>
          </a:prstGeom>
          <a:noFill/>
        </p:spPr>
        <p:txBody>
          <a:bodyPr wrap="square" rtlCol="0">
            <a:spAutoFit/>
          </a:bodyPr>
          <a:lstStyle/>
          <a:p>
            <a:pPr algn="ctr"/>
            <a:r>
              <a:rPr lang="en-US" sz="3200" dirty="0" smtClean="0"/>
              <a:t>Ergonomics</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4593" t="4996" r="6257" b="13855"/>
          <a:stretch/>
        </p:blipFill>
        <p:spPr>
          <a:xfrm>
            <a:off x="4932040" y="1916832"/>
            <a:ext cx="4104456" cy="2952328"/>
          </a:xfrm>
          <a:prstGeom prst="rect">
            <a:avLst/>
          </a:prstGeom>
        </p:spPr>
      </p:pic>
      <p:sp>
        <p:nvSpPr>
          <p:cNvPr id="6" name="TextBox 5"/>
          <p:cNvSpPr txBox="1"/>
          <p:nvPr/>
        </p:nvSpPr>
        <p:spPr>
          <a:xfrm>
            <a:off x="6984268" y="4851837"/>
            <a:ext cx="1944216" cy="216024"/>
          </a:xfrm>
          <a:prstGeom prst="rect">
            <a:avLst/>
          </a:prstGeom>
          <a:noFill/>
        </p:spPr>
        <p:txBody>
          <a:bodyPr wrap="square" rtlCol="0">
            <a:spAutoFit/>
          </a:bodyPr>
          <a:lstStyle/>
          <a:p>
            <a:r>
              <a:rPr lang="en-US" sz="800" dirty="0" smtClean="0"/>
              <a:t>A Guide to Computer User Support</a:t>
            </a:r>
            <a:endParaRPr lang="en-US" sz="800" dirty="0"/>
          </a:p>
        </p:txBody>
      </p:sp>
      <p:sp>
        <p:nvSpPr>
          <p:cNvPr id="7" name="TextBox 6"/>
          <p:cNvSpPr txBox="1"/>
          <p:nvPr/>
        </p:nvSpPr>
        <p:spPr>
          <a:xfrm>
            <a:off x="254869" y="2250348"/>
            <a:ext cx="4412927" cy="2215991"/>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Wrist pain, finger and joint pain, carpal tunnel syndrome</a:t>
            </a:r>
          </a:p>
          <a:p>
            <a:pPr marL="285750" indent="-285750">
              <a:buFont typeface="Arial" panose="020B0604020202020204" pitchFamily="34" charset="0"/>
              <a:buChar char="•"/>
            </a:pPr>
            <a:r>
              <a:rPr lang="en-US" sz="2400" dirty="0" smtClean="0"/>
              <a:t>Back and neck pain</a:t>
            </a:r>
          </a:p>
          <a:p>
            <a:pPr marL="285750" indent="-285750">
              <a:buFont typeface="Arial" panose="020B0604020202020204" pitchFamily="34" charset="0"/>
              <a:buChar char="•"/>
            </a:pPr>
            <a:r>
              <a:rPr lang="en-US" sz="2400" dirty="0" smtClean="0"/>
              <a:t>Leg pain</a:t>
            </a:r>
          </a:p>
          <a:p>
            <a:pPr marL="285750" indent="-285750">
              <a:buFont typeface="Arial" panose="020B0604020202020204" pitchFamily="34" charset="0"/>
              <a:buChar char="•"/>
            </a:pPr>
            <a:r>
              <a:rPr lang="en-US" sz="2400" dirty="0" smtClean="0"/>
              <a:t>Eye Strain, headaches</a:t>
            </a:r>
          </a:p>
          <a:p>
            <a:pPr marL="285750" indent="-285750">
              <a:buFont typeface="Arial" panose="020B0604020202020204" pitchFamily="34" charset="0"/>
              <a:buChar char="•"/>
            </a:pPr>
            <a:endParaRPr lang="en-US" dirty="0"/>
          </a:p>
        </p:txBody>
      </p:sp>
      <p:pic>
        <p:nvPicPr>
          <p:cNvPr id="5"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0766" y="5877272"/>
            <a:ext cx="487363" cy="487363"/>
          </a:xfrm>
          <a:prstGeom prst="rect">
            <a:avLst/>
          </a:prstGeom>
        </p:spPr>
      </p:pic>
    </p:spTree>
    <p:extLst>
      <p:ext uri="{BB962C8B-B14F-4D97-AF65-F5344CB8AC3E}">
        <p14:creationId xmlns:p14="http://schemas.microsoft.com/office/powerpoint/2010/main" val="132200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025"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19113" y="115888"/>
            <a:ext cx="8229600" cy="1009650"/>
          </a:xfrm>
        </p:spPr>
        <p:txBody>
          <a:bodyPr/>
          <a:lstStyle/>
          <a:p>
            <a:pPr eaLnBrk="1" hangingPunct="1"/>
            <a:r>
              <a:rPr lang="en-US" altLang="en-US" smtClean="0">
                <a:solidFill>
                  <a:schemeClr val="bg1"/>
                </a:solidFill>
              </a:rPr>
              <a:t>System Installation</a:t>
            </a:r>
          </a:p>
        </p:txBody>
      </p:sp>
      <p:sp>
        <p:nvSpPr>
          <p:cNvPr id="7171" name="TextBox 1"/>
          <p:cNvSpPr txBox="1">
            <a:spLocks noChangeArrowheads="1"/>
          </p:cNvSpPr>
          <p:nvPr/>
        </p:nvSpPr>
        <p:spPr bwMode="auto">
          <a:xfrm>
            <a:off x="519113" y="1268413"/>
            <a:ext cx="81565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endParaRPr lang="en-US" altLang="en-US"/>
          </a:p>
          <a:p>
            <a:pPr>
              <a:buFont typeface="Arial" panose="020B0604020202020204" pitchFamily="34" charset="0"/>
              <a:buChar char="•"/>
            </a:pPr>
            <a:r>
              <a:rPr lang="en-US" altLang="en-US" sz="3200"/>
              <a:t>New System or Replacement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3429000"/>
            <a:ext cx="3529012"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11413" y="3429000"/>
            <a:ext cx="3263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524328" y="6380163"/>
            <a:ext cx="889987" cy="215444"/>
          </a:xfrm>
          <a:prstGeom prst="rect">
            <a:avLst/>
          </a:prstGeom>
          <a:noFill/>
        </p:spPr>
        <p:txBody>
          <a:bodyPr wrap="none" rtlCol="0">
            <a:spAutoFit/>
          </a:bodyPr>
          <a:lstStyle/>
          <a:p>
            <a:r>
              <a:rPr lang="en-US" sz="800" dirty="0" smtClean="0"/>
              <a:t>Openclipart.org</a:t>
            </a:r>
            <a:endParaRPr lang="en-US" sz="800" dirty="0"/>
          </a:p>
        </p:txBody>
      </p:sp>
      <p:pic>
        <p:nvPicPr>
          <p:cNvPr id="5"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32006" y="58420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3" fill="hold"/>
                                        <p:tgtEl>
                                          <p:spTgt spid="5"/>
                                        </p:tgtEl>
                                      </p:cBhvr>
                                    </p:cmd>
                                  </p:childTnLst>
                                </p:cTn>
                              </p:par>
                              <p:par>
                                <p:cTn id="7" presetID="10" presetClass="exit" presetSubtype="0" fill="hold" nodeType="withEffect">
                                  <p:stCondLst>
                                    <p:cond delay="1500"/>
                                  </p:stCondLst>
                                  <p:childTnLst>
                                    <p:animEffect transition="out" filter="fade">
                                      <p:cBhvr>
                                        <p:cTn id="8" dur="1500"/>
                                        <p:tgtEl>
                                          <p:spTgt spid="4"/>
                                        </p:tgtEl>
                                      </p:cBhvr>
                                    </p:animEffect>
                                    <p:set>
                                      <p:cBhvr>
                                        <p:cTn id="9" dur="1" fill="hold">
                                          <p:stCondLst>
                                            <p:cond delay="1499"/>
                                          </p:stCondLst>
                                        </p:cTn>
                                        <p:tgtEl>
                                          <p:spTgt spid="4"/>
                                        </p:tgtEl>
                                        <p:attrNameLst>
                                          <p:attrName>style.visibility</p:attrName>
                                        </p:attrNameLst>
                                      </p:cBhvr>
                                      <p:to>
                                        <p:strVal val="hidden"/>
                                      </p:to>
                                    </p:set>
                                  </p:childTnLst>
                                </p:cTn>
                              </p:par>
                              <p:par>
                                <p:cTn id="10" presetID="10" presetClass="entr" presetSubtype="0" fill="hold" nodeType="withEffect">
                                  <p:stCondLst>
                                    <p:cond delay="1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33356"/>
            <a:ext cx="7920880" cy="584775"/>
          </a:xfrm>
          <a:prstGeom prst="rect">
            <a:avLst/>
          </a:prstGeom>
          <a:noFill/>
        </p:spPr>
        <p:txBody>
          <a:bodyPr wrap="square" rtlCol="0">
            <a:spAutoFit/>
          </a:bodyPr>
          <a:lstStyle/>
          <a:p>
            <a:pPr algn="ctr"/>
            <a:r>
              <a:rPr lang="en-US" sz="3200" dirty="0" smtClean="0"/>
              <a:t>Ergonomics</a:t>
            </a:r>
          </a:p>
        </p:txBody>
      </p:sp>
      <p:sp>
        <p:nvSpPr>
          <p:cNvPr id="4" name="TextBox 3"/>
          <p:cNvSpPr txBox="1"/>
          <p:nvPr/>
        </p:nvSpPr>
        <p:spPr>
          <a:xfrm>
            <a:off x="1970807" y="2204864"/>
            <a:ext cx="5472608" cy="584775"/>
          </a:xfrm>
          <a:prstGeom prst="rect">
            <a:avLst/>
          </a:prstGeom>
          <a:noFill/>
        </p:spPr>
        <p:txBody>
          <a:bodyPr wrap="square" rtlCol="0">
            <a:spAutoFit/>
          </a:bodyPr>
          <a:lstStyle/>
          <a:p>
            <a:r>
              <a:rPr lang="en-US" sz="3200" dirty="0" smtClean="0"/>
              <a:t>JUST GET UP AND MOVE!</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29263"/>
          <a:stretch/>
        </p:blipFill>
        <p:spPr>
          <a:xfrm>
            <a:off x="1970807" y="2924944"/>
            <a:ext cx="5326211" cy="3014076"/>
          </a:xfrm>
          <a:prstGeom prst="rect">
            <a:avLst/>
          </a:prstGeom>
        </p:spPr>
      </p:pic>
      <p:sp>
        <p:nvSpPr>
          <p:cNvPr id="6" name="TextBox 5"/>
          <p:cNvSpPr txBox="1"/>
          <p:nvPr/>
        </p:nvSpPr>
        <p:spPr>
          <a:xfrm>
            <a:off x="5580112" y="5966603"/>
            <a:ext cx="1638590" cy="215444"/>
          </a:xfrm>
          <a:prstGeom prst="rect">
            <a:avLst/>
          </a:prstGeom>
          <a:noFill/>
        </p:spPr>
        <p:txBody>
          <a:bodyPr wrap="none" rtlCol="0">
            <a:spAutoFit/>
          </a:bodyPr>
          <a:lstStyle/>
          <a:p>
            <a:r>
              <a:rPr lang="en-US" sz="800" dirty="0"/>
              <a:t>free-power-point-templates.com</a:t>
            </a:r>
          </a:p>
        </p:txBody>
      </p:sp>
      <p:pic>
        <p:nvPicPr>
          <p:cNvPr id="7"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5031" y="5830643"/>
            <a:ext cx="487363" cy="487363"/>
          </a:xfrm>
          <a:prstGeom prst="rect">
            <a:avLst/>
          </a:prstGeom>
        </p:spPr>
      </p:pic>
    </p:spTree>
    <p:extLst>
      <p:ext uri="{BB962C8B-B14F-4D97-AF65-F5344CB8AC3E}">
        <p14:creationId xmlns:p14="http://schemas.microsoft.com/office/powerpoint/2010/main" val="279980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7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79"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33356"/>
            <a:ext cx="7920880" cy="584775"/>
          </a:xfrm>
          <a:prstGeom prst="rect">
            <a:avLst/>
          </a:prstGeom>
          <a:noFill/>
        </p:spPr>
        <p:txBody>
          <a:bodyPr wrap="square" rtlCol="0">
            <a:spAutoFit/>
          </a:bodyPr>
          <a:lstStyle/>
          <a:p>
            <a:pPr algn="ctr"/>
            <a:r>
              <a:rPr lang="en-US" sz="3200" dirty="0" smtClean="0"/>
              <a:t>Ergonomics</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40596"/>
          <a:stretch/>
        </p:blipFill>
        <p:spPr>
          <a:xfrm>
            <a:off x="5322773" y="2060848"/>
            <a:ext cx="3247924" cy="3582186"/>
          </a:xfrm>
          <a:prstGeom prst="rect">
            <a:avLst/>
          </a:prstGeom>
        </p:spPr>
      </p:pic>
      <p:sp>
        <p:nvSpPr>
          <p:cNvPr id="6" name="TextBox 5"/>
          <p:cNvSpPr txBox="1"/>
          <p:nvPr/>
        </p:nvSpPr>
        <p:spPr>
          <a:xfrm>
            <a:off x="323527" y="2060848"/>
            <a:ext cx="4999245" cy="2677656"/>
          </a:xfrm>
          <a:prstGeom prst="rect">
            <a:avLst/>
          </a:prstGeom>
          <a:noFill/>
        </p:spPr>
        <p:txBody>
          <a:bodyPr wrap="square" rtlCol="0">
            <a:spAutoFit/>
          </a:bodyPr>
          <a:lstStyle/>
          <a:p>
            <a:pPr marL="457200" indent="-457200">
              <a:buFont typeface="Arial" panose="020B0604020202020204" pitchFamily="34" charset="0"/>
              <a:buChar char="•"/>
            </a:pPr>
            <a:r>
              <a:rPr lang="en-US" sz="2400" dirty="0" smtClean="0"/>
              <a:t>Software</a:t>
            </a:r>
          </a:p>
          <a:p>
            <a:pPr marL="914400" lvl="1" indent="-457200">
              <a:buFont typeface="Wingdings" panose="05000000000000000000" pitchFamily="2" charset="2"/>
              <a:buChar char="§"/>
            </a:pPr>
            <a:r>
              <a:rPr lang="en-US" sz="2400" dirty="0" smtClean="0"/>
              <a:t>Convert words to speech</a:t>
            </a:r>
          </a:p>
          <a:p>
            <a:pPr marL="914400" lvl="1" indent="-457200">
              <a:buFont typeface="Wingdings" panose="05000000000000000000" pitchFamily="2" charset="2"/>
              <a:buChar char="§"/>
            </a:pPr>
            <a:r>
              <a:rPr lang="en-US" sz="2400" dirty="0" smtClean="0"/>
              <a:t>Enlarging fonts</a:t>
            </a:r>
          </a:p>
          <a:p>
            <a:pPr marL="457200" indent="-457200">
              <a:buFont typeface="Arial" panose="020B0604020202020204" pitchFamily="34" charset="0"/>
              <a:buChar char="•"/>
            </a:pPr>
            <a:r>
              <a:rPr lang="en-US" sz="2400" dirty="0" smtClean="0"/>
              <a:t>Hardware</a:t>
            </a:r>
          </a:p>
          <a:p>
            <a:pPr marL="914400" lvl="1" indent="-457200">
              <a:buFont typeface="Wingdings" panose="05000000000000000000" pitchFamily="2" charset="2"/>
              <a:buChar char="§"/>
            </a:pPr>
            <a:r>
              <a:rPr lang="en-US" sz="2400" dirty="0"/>
              <a:t>Special pointing </a:t>
            </a:r>
            <a:r>
              <a:rPr lang="en-US" sz="2400" dirty="0" smtClean="0"/>
              <a:t>devices</a:t>
            </a:r>
          </a:p>
          <a:p>
            <a:pPr marL="914400" lvl="1" indent="-457200">
              <a:buFont typeface="Wingdings" panose="05000000000000000000" pitchFamily="2" charset="2"/>
              <a:buChar char="§"/>
            </a:pPr>
            <a:endParaRPr lang="en-US" sz="2400" dirty="0"/>
          </a:p>
          <a:p>
            <a:pPr marL="342900" indent="-342900">
              <a:buFont typeface="Arial" panose="020B0604020202020204" pitchFamily="34" charset="0"/>
              <a:buChar char="•"/>
            </a:pPr>
            <a:r>
              <a:rPr lang="en-US" sz="2400" dirty="0" smtClean="0"/>
              <a:t>Wheelchair </a:t>
            </a:r>
            <a:r>
              <a:rPr lang="en-US" sz="2400" dirty="0" err="1" smtClean="0"/>
              <a:t>manueverability</a:t>
            </a:r>
            <a:endParaRPr lang="en-US" sz="2400" dirty="0"/>
          </a:p>
        </p:txBody>
      </p:sp>
      <p:sp>
        <p:nvSpPr>
          <p:cNvPr id="8" name="TextBox 7"/>
          <p:cNvSpPr txBox="1"/>
          <p:nvPr/>
        </p:nvSpPr>
        <p:spPr>
          <a:xfrm>
            <a:off x="6932107" y="5643034"/>
            <a:ext cx="1638590" cy="215444"/>
          </a:xfrm>
          <a:prstGeom prst="rect">
            <a:avLst/>
          </a:prstGeom>
          <a:noFill/>
        </p:spPr>
        <p:txBody>
          <a:bodyPr wrap="none" rtlCol="0">
            <a:spAutoFit/>
          </a:bodyPr>
          <a:lstStyle/>
          <a:p>
            <a:r>
              <a:rPr lang="en-US" sz="800" dirty="0"/>
              <a:t>free-power-point-templates.com</a:t>
            </a:r>
          </a:p>
        </p:txBody>
      </p:sp>
      <p:pic>
        <p:nvPicPr>
          <p:cNvPr id="7"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70697" y="5974703"/>
            <a:ext cx="487363" cy="487363"/>
          </a:xfrm>
          <a:prstGeom prst="rect">
            <a:avLst/>
          </a:prstGeom>
        </p:spPr>
      </p:pic>
    </p:spTree>
    <p:extLst>
      <p:ext uri="{BB962C8B-B14F-4D97-AF65-F5344CB8AC3E}">
        <p14:creationId xmlns:p14="http://schemas.microsoft.com/office/powerpoint/2010/main" val="383649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6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9669"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33356"/>
            <a:ext cx="7920880" cy="584775"/>
          </a:xfrm>
          <a:prstGeom prst="rect">
            <a:avLst/>
          </a:prstGeom>
          <a:noFill/>
        </p:spPr>
        <p:txBody>
          <a:bodyPr wrap="square" rtlCol="0">
            <a:spAutoFit/>
          </a:bodyPr>
          <a:lstStyle/>
          <a:p>
            <a:pPr algn="ctr"/>
            <a:r>
              <a:rPr lang="en-US" sz="3200" dirty="0" smtClean="0"/>
              <a:t>Workstation Needs</a:t>
            </a:r>
          </a:p>
        </p:txBody>
      </p:sp>
      <p:sp>
        <p:nvSpPr>
          <p:cNvPr id="6" name="TextBox 5"/>
          <p:cNvSpPr txBox="1"/>
          <p:nvPr/>
        </p:nvSpPr>
        <p:spPr>
          <a:xfrm>
            <a:off x="323528" y="2072073"/>
            <a:ext cx="4999245"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Power</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1916832"/>
            <a:ext cx="2466975" cy="1847850"/>
          </a:xfrm>
          <a:prstGeom prst="rect">
            <a:avLst/>
          </a:prstGeom>
        </p:spPr>
      </p:pic>
      <p:sp>
        <p:nvSpPr>
          <p:cNvPr id="14" name="TextBox 13"/>
          <p:cNvSpPr txBox="1"/>
          <p:nvPr/>
        </p:nvSpPr>
        <p:spPr>
          <a:xfrm>
            <a:off x="7540562" y="3712010"/>
            <a:ext cx="785793" cy="215444"/>
          </a:xfrm>
          <a:prstGeom prst="rect">
            <a:avLst/>
          </a:prstGeom>
          <a:noFill/>
        </p:spPr>
        <p:txBody>
          <a:bodyPr wrap="none" rtlCol="0">
            <a:spAutoFit/>
          </a:bodyPr>
          <a:lstStyle/>
          <a:p>
            <a:r>
              <a:rPr lang="en-US" sz="800" dirty="0"/>
              <a:t>gopixpic.com</a:t>
            </a:r>
          </a:p>
        </p:txBody>
      </p:sp>
      <p:pic>
        <p:nvPicPr>
          <p:cNvPr id="12"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5031" y="5805264"/>
            <a:ext cx="487363" cy="487363"/>
          </a:xfrm>
          <a:prstGeom prst="rect">
            <a:avLst/>
          </a:prstGeom>
        </p:spPr>
      </p:pic>
    </p:spTree>
    <p:extLst>
      <p:ext uri="{BB962C8B-B14F-4D97-AF65-F5344CB8AC3E}">
        <p14:creationId xmlns:p14="http://schemas.microsoft.com/office/powerpoint/2010/main" val="386807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613" fill="hold"/>
                                        <p:tgtEl>
                                          <p:spTgt spid="12"/>
                                        </p:tgtEl>
                                      </p:cBhvr>
                                    </p:cmd>
                                  </p:childTnLst>
                                </p:cTn>
                              </p:par>
                            </p:childTnLst>
                          </p:cTn>
                        </p:par>
                      </p:childTnLst>
                    </p:cTn>
                  </p:par>
                </p:childTnLst>
              </p:cTn>
              <p:nextCondLst>
                <p:cond evt="onClick" delay="0">
                  <p:tgtEl>
                    <p:spTgt spid="12"/>
                  </p:tgtEl>
                </p:cond>
              </p:nextCondLst>
            </p:seq>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33356"/>
            <a:ext cx="7920880" cy="584775"/>
          </a:xfrm>
          <a:prstGeom prst="rect">
            <a:avLst/>
          </a:prstGeom>
          <a:noFill/>
        </p:spPr>
        <p:txBody>
          <a:bodyPr wrap="square" rtlCol="0">
            <a:spAutoFit/>
          </a:bodyPr>
          <a:lstStyle/>
          <a:p>
            <a:pPr algn="ctr"/>
            <a:r>
              <a:rPr lang="en-US" sz="3200" dirty="0" smtClean="0"/>
              <a:t>Workstation Needs</a:t>
            </a:r>
          </a:p>
        </p:txBody>
      </p:sp>
      <p:sp>
        <p:nvSpPr>
          <p:cNvPr id="6" name="TextBox 5"/>
          <p:cNvSpPr txBox="1"/>
          <p:nvPr/>
        </p:nvSpPr>
        <p:spPr>
          <a:xfrm>
            <a:off x="323528" y="2072073"/>
            <a:ext cx="4999245"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Power</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1916832"/>
            <a:ext cx="2466975" cy="184785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4466" y="3963383"/>
            <a:ext cx="1696562" cy="1696562"/>
          </a:xfrm>
          <a:prstGeom prst="rect">
            <a:avLst/>
          </a:prstGeom>
        </p:spPr>
      </p:pic>
      <p:sp>
        <p:nvSpPr>
          <p:cNvPr id="11" name="Minus 10"/>
          <p:cNvSpPr/>
          <p:nvPr/>
        </p:nvSpPr>
        <p:spPr>
          <a:xfrm rot="2792233">
            <a:off x="5916627" y="4299556"/>
            <a:ext cx="3456384" cy="966431"/>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inus 12"/>
          <p:cNvSpPr/>
          <p:nvPr/>
        </p:nvSpPr>
        <p:spPr>
          <a:xfrm rot="7843573">
            <a:off x="5812370" y="4282710"/>
            <a:ext cx="3456384" cy="966431"/>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540562" y="3712010"/>
            <a:ext cx="785793" cy="215444"/>
          </a:xfrm>
          <a:prstGeom prst="rect">
            <a:avLst/>
          </a:prstGeom>
          <a:noFill/>
        </p:spPr>
        <p:txBody>
          <a:bodyPr wrap="none" rtlCol="0">
            <a:spAutoFit/>
          </a:bodyPr>
          <a:lstStyle/>
          <a:p>
            <a:r>
              <a:rPr lang="en-US" sz="800" dirty="0"/>
              <a:t>gopixpic.com</a:t>
            </a:r>
          </a:p>
        </p:txBody>
      </p:sp>
      <p:pic>
        <p:nvPicPr>
          <p:cNvPr id="5"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46948" y="5882163"/>
            <a:ext cx="487363" cy="487363"/>
          </a:xfrm>
          <a:prstGeom prst="rect">
            <a:avLst/>
          </a:prstGeom>
        </p:spPr>
      </p:pic>
    </p:spTree>
    <p:extLst>
      <p:ext uri="{BB962C8B-B14F-4D97-AF65-F5344CB8AC3E}">
        <p14:creationId xmlns:p14="http://schemas.microsoft.com/office/powerpoint/2010/main" val="317114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559"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33356"/>
            <a:ext cx="7920880" cy="584775"/>
          </a:xfrm>
          <a:prstGeom prst="rect">
            <a:avLst/>
          </a:prstGeom>
          <a:noFill/>
        </p:spPr>
        <p:txBody>
          <a:bodyPr wrap="square" rtlCol="0">
            <a:spAutoFit/>
          </a:bodyPr>
          <a:lstStyle/>
          <a:p>
            <a:pPr algn="ctr"/>
            <a:r>
              <a:rPr lang="en-US" sz="3200" dirty="0" smtClean="0"/>
              <a:t>Workstation Needs</a:t>
            </a:r>
          </a:p>
        </p:txBody>
      </p:sp>
      <p:sp>
        <p:nvSpPr>
          <p:cNvPr id="6" name="TextBox 5"/>
          <p:cNvSpPr txBox="1"/>
          <p:nvPr/>
        </p:nvSpPr>
        <p:spPr>
          <a:xfrm>
            <a:off x="323528" y="2072073"/>
            <a:ext cx="4999245"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Power</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1916832"/>
            <a:ext cx="2466975" cy="184785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4466" y="3963383"/>
            <a:ext cx="1696562" cy="1696562"/>
          </a:xfrm>
          <a:prstGeom prst="rect">
            <a:avLst/>
          </a:prstGeom>
        </p:spPr>
      </p:pic>
      <p:sp>
        <p:nvSpPr>
          <p:cNvPr id="11" name="Minus 10"/>
          <p:cNvSpPr/>
          <p:nvPr/>
        </p:nvSpPr>
        <p:spPr>
          <a:xfrm rot="2792233">
            <a:off x="5916627" y="4299556"/>
            <a:ext cx="3456384" cy="966431"/>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inus 12"/>
          <p:cNvSpPr/>
          <p:nvPr/>
        </p:nvSpPr>
        <p:spPr>
          <a:xfrm rot="7843573">
            <a:off x="5812370" y="4282710"/>
            <a:ext cx="3456384" cy="966431"/>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40562" y="3712010"/>
            <a:ext cx="785793" cy="215444"/>
          </a:xfrm>
          <a:prstGeom prst="rect">
            <a:avLst/>
          </a:prstGeom>
          <a:noFill/>
        </p:spPr>
        <p:txBody>
          <a:bodyPr wrap="none" rtlCol="0">
            <a:spAutoFit/>
          </a:bodyPr>
          <a:lstStyle/>
          <a:p>
            <a:r>
              <a:rPr lang="en-US" sz="800" dirty="0"/>
              <a:t>gopixpic.com</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8935" y="2732233"/>
            <a:ext cx="4432528" cy="3179283"/>
          </a:xfrm>
          <a:prstGeom prst="rect">
            <a:avLst/>
          </a:prstGeom>
        </p:spPr>
      </p:pic>
      <p:sp>
        <p:nvSpPr>
          <p:cNvPr id="12" name="Minus 11"/>
          <p:cNvSpPr/>
          <p:nvPr/>
        </p:nvSpPr>
        <p:spPr>
          <a:xfrm rot="2792233">
            <a:off x="648154" y="3680162"/>
            <a:ext cx="5387661" cy="145724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inus 13"/>
          <p:cNvSpPr/>
          <p:nvPr/>
        </p:nvSpPr>
        <p:spPr>
          <a:xfrm rot="7843573">
            <a:off x="724460" y="3638529"/>
            <a:ext cx="5211751" cy="150643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523584" y="5930278"/>
            <a:ext cx="984565" cy="215444"/>
          </a:xfrm>
          <a:prstGeom prst="rect">
            <a:avLst/>
          </a:prstGeom>
          <a:noFill/>
        </p:spPr>
        <p:txBody>
          <a:bodyPr wrap="none" rtlCol="0">
            <a:spAutoFit/>
          </a:bodyPr>
          <a:lstStyle/>
          <a:p>
            <a:r>
              <a:rPr lang="en-US" sz="800" dirty="0"/>
              <a:t>vivaveracruz.com</a:t>
            </a:r>
          </a:p>
        </p:txBody>
      </p:sp>
      <p:pic>
        <p:nvPicPr>
          <p:cNvPr id="9"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72420" y="5958571"/>
            <a:ext cx="487363" cy="487363"/>
          </a:xfrm>
          <a:prstGeom prst="rect">
            <a:avLst/>
          </a:prstGeom>
        </p:spPr>
      </p:pic>
    </p:spTree>
    <p:extLst>
      <p:ext uri="{BB962C8B-B14F-4D97-AF65-F5344CB8AC3E}">
        <p14:creationId xmlns:p14="http://schemas.microsoft.com/office/powerpoint/2010/main" val="327768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26" fill="hold"/>
                                        <p:tgtEl>
                                          <p:spTgt spid="9"/>
                                        </p:tgtEl>
                                      </p:cBhvr>
                                    </p:cmd>
                                  </p:childTnLst>
                                </p:cTn>
                              </p:par>
                              <p:par>
                                <p:cTn id="7" presetID="1" presetClass="entr" presetSubtype="0" fill="hold" grpId="0" nodeType="withEffect">
                                  <p:stCondLst>
                                    <p:cond delay="300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300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1" nodeType="withEffect">
                                  <p:stCondLst>
                                    <p:cond delay="300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4026" fill="hold"/>
                                        <p:tgtEl>
                                          <p:spTgt spid="9"/>
                                        </p:tgtEl>
                                      </p:cBhvr>
                                    </p:cmd>
                                  </p:childTnLst>
                                </p:cTn>
                              </p:par>
                            </p:childTnLst>
                          </p:cTn>
                        </p:par>
                      </p:childTnLst>
                    </p:cTn>
                  </p:par>
                </p:childTnLst>
              </p:cTn>
              <p:nextCondLst>
                <p:cond evt="onClick" delay="0">
                  <p:tgtEl>
                    <p:spTgt spid="9"/>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12" grpId="0" animBg="1"/>
      <p:bldP spid="12" grpId="1" animBg="1"/>
      <p:bldP spid="14" grpId="0" animBg="1"/>
      <p:bldP spid="1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33356"/>
            <a:ext cx="7920880" cy="584775"/>
          </a:xfrm>
          <a:prstGeom prst="rect">
            <a:avLst/>
          </a:prstGeom>
          <a:noFill/>
        </p:spPr>
        <p:txBody>
          <a:bodyPr wrap="square" rtlCol="0">
            <a:spAutoFit/>
          </a:bodyPr>
          <a:lstStyle/>
          <a:p>
            <a:pPr algn="ctr"/>
            <a:r>
              <a:rPr lang="en-US" sz="3200" dirty="0" smtClean="0"/>
              <a:t>Workstation Needs</a:t>
            </a:r>
          </a:p>
        </p:txBody>
      </p:sp>
      <p:sp>
        <p:nvSpPr>
          <p:cNvPr id="6" name="TextBox 5"/>
          <p:cNvSpPr txBox="1"/>
          <p:nvPr/>
        </p:nvSpPr>
        <p:spPr>
          <a:xfrm>
            <a:off x="683568" y="1854584"/>
            <a:ext cx="4999245" cy="1569660"/>
          </a:xfrm>
          <a:prstGeom prst="rect">
            <a:avLst/>
          </a:prstGeom>
          <a:noFill/>
        </p:spPr>
        <p:txBody>
          <a:bodyPr wrap="square" rtlCol="0">
            <a:spAutoFit/>
          </a:bodyPr>
          <a:lstStyle/>
          <a:p>
            <a:r>
              <a:rPr lang="en-US" sz="2400" dirty="0" smtClean="0"/>
              <a:t>CPU + Monitor + Printer</a:t>
            </a:r>
          </a:p>
          <a:p>
            <a:r>
              <a:rPr lang="en-US" sz="2400" dirty="0" smtClean="0"/>
              <a:t>+ Anything else on the same circuit</a:t>
            </a:r>
          </a:p>
          <a:p>
            <a:r>
              <a:rPr lang="en-US" sz="2400" dirty="0" smtClean="0"/>
              <a:t>----------------------------------------</a:t>
            </a:r>
          </a:p>
          <a:p>
            <a:r>
              <a:rPr lang="en-US" sz="2400" dirty="0" smtClean="0"/>
              <a:t>Total Load</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113" y="3675705"/>
            <a:ext cx="1160926" cy="147083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0555" y="4766214"/>
            <a:ext cx="1440929" cy="146122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5267" y="3790713"/>
            <a:ext cx="2088270" cy="1356299"/>
          </a:xfrm>
          <a:prstGeom prst="rect">
            <a:avLst/>
          </a:prstGeom>
        </p:spPr>
      </p:pic>
      <p:sp>
        <p:nvSpPr>
          <p:cNvPr id="16" name="TextBox 15"/>
          <p:cNvSpPr txBox="1"/>
          <p:nvPr/>
        </p:nvSpPr>
        <p:spPr>
          <a:xfrm>
            <a:off x="1380555" y="6193329"/>
            <a:ext cx="1167307" cy="215444"/>
          </a:xfrm>
          <a:prstGeom prst="rect">
            <a:avLst/>
          </a:prstGeom>
          <a:noFill/>
        </p:spPr>
        <p:txBody>
          <a:bodyPr wrap="none" rtlCol="0">
            <a:spAutoFit/>
          </a:bodyPr>
          <a:lstStyle/>
          <a:p>
            <a:r>
              <a:rPr lang="en-US" sz="800" dirty="0" smtClean="0"/>
              <a:t>Clipartillustration.com</a:t>
            </a: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2040" y="3563397"/>
            <a:ext cx="4048125" cy="1695450"/>
          </a:xfrm>
          <a:prstGeom prst="rect">
            <a:avLst/>
          </a:prstGeom>
        </p:spPr>
      </p:pic>
      <p:sp>
        <p:nvSpPr>
          <p:cNvPr id="22" name="TextBox 21"/>
          <p:cNvSpPr txBox="1"/>
          <p:nvPr/>
        </p:nvSpPr>
        <p:spPr>
          <a:xfrm>
            <a:off x="4403537" y="4411122"/>
            <a:ext cx="425116" cy="584775"/>
          </a:xfrm>
          <a:prstGeom prst="rect">
            <a:avLst/>
          </a:prstGeom>
          <a:noFill/>
        </p:spPr>
        <p:txBody>
          <a:bodyPr wrap="none" rtlCol="0">
            <a:spAutoFit/>
          </a:bodyPr>
          <a:lstStyle/>
          <a:p>
            <a:r>
              <a:rPr lang="en-US" sz="3200" dirty="0" smtClean="0"/>
              <a:t>+</a:t>
            </a:r>
            <a:endParaRPr lang="en-US" sz="3200" dirty="0"/>
          </a:p>
        </p:txBody>
      </p:sp>
      <p:sp>
        <p:nvSpPr>
          <p:cNvPr id="23" name="TextBox 22"/>
          <p:cNvSpPr txBox="1"/>
          <p:nvPr/>
        </p:nvSpPr>
        <p:spPr>
          <a:xfrm>
            <a:off x="4828653" y="5328506"/>
            <a:ext cx="3775795" cy="646331"/>
          </a:xfrm>
          <a:prstGeom prst="rect">
            <a:avLst/>
          </a:prstGeom>
          <a:noFill/>
        </p:spPr>
        <p:txBody>
          <a:bodyPr wrap="square" rtlCol="0">
            <a:spAutoFit/>
          </a:bodyPr>
          <a:lstStyle/>
          <a:p>
            <a:pPr algn="ctr"/>
            <a:r>
              <a:rPr lang="en-US" dirty="0"/>
              <a:t>=</a:t>
            </a:r>
            <a:endParaRPr lang="en-US" dirty="0" smtClean="0"/>
          </a:p>
          <a:p>
            <a:r>
              <a:rPr lang="en-US" dirty="0" smtClean="0"/>
              <a:t>              Total Circuit Load</a:t>
            </a:r>
            <a:endParaRPr lang="en-US" dirty="0"/>
          </a:p>
        </p:txBody>
      </p:sp>
      <p:sp>
        <p:nvSpPr>
          <p:cNvPr id="24" name="TextBox 23"/>
          <p:cNvSpPr txBox="1"/>
          <p:nvPr/>
        </p:nvSpPr>
        <p:spPr>
          <a:xfrm flipH="1">
            <a:off x="8063880" y="5258847"/>
            <a:ext cx="1080120" cy="216382"/>
          </a:xfrm>
          <a:prstGeom prst="rect">
            <a:avLst/>
          </a:prstGeom>
          <a:noFill/>
        </p:spPr>
        <p:txBody>
          <a:bodyPr wrap="square" rtlCol="0">
            <a:spAutoFit/>
          </a:bodyPr>
          <a:lstStyle/>
          <a:p>
            <a:r>
              <a:rPr lang="en-US" sz="800" dirty="0" smtClean="0"/>
              <a:t>Clipartlogo.com</a:t>
            </a:r>
            <a:endParaRPr lang="en-US" sz="800" dirty="0"/>
          </a:p>
        </p:txBody>
      </p:sp>
      <p:pic>
        <p:nvPicPr>
          <p:cNvPr id="3"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36300" y="5983756"/>
            <a:ext cx="487363" cy="487363"/>
          </a:xfrm>
          <a:prstGeom prst="rect">
            <a:avLst/>
          </a:prstGeom>
        </p:spPr>
      </p:pic>
    </p:spTree>
    <p:extLst>
      <p:ext uri="{BB962C8B-B14F-4D97-AF65-F5344CB8AC3E}">
        <p14:creationId xmlns:p14="http://schemas.microsoft.com/office/powerpoint/2010/main" val="13606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6140"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348880"/>
            <a:ext cx="8229600" cy="3096344"/>
          </a:xfrm>
        </p:spPr>
        <p:txBody>
          <a:bodyPr/>
          <a:lstStyle/>
          <a:p>
            <a:r>
              <a:rPr lang="en-US" sz="2400" dirty="0" smtClean="0"/>
              <a:t>At this point, </a:t>
            </a:r>
            <a:r>
              <a:rPr lang="en-US" sz="2400" dirty="0" err="1" smtClean="0"/>
              <a:t>Powerpoint</a:t>
            </a:r>
            <a:r>
              <a:rPr lang="en-US" sz="2400" dirty="0" smtClean="0"/>
              <a:t> couldn’t handle the strain anymore and kept crashing.  The narration stops here, but the presentation continues for 7 more slides.  Please turn on the notes to view what </a:t>
            </a:r>
            <a:r>
              <a:rPr lang="en-US" sz="2400" dirty="0" err="1" smtClean="0"/>
              <a:t>Powerpoint</a:t>
            </a:r>
            <a:r>
              <a:rPr lang="en-US" sz="2400" dirty="0" smtClean="0"/>
              <a:t> wanted to keep secret.</a:t>
            </a:r>
            <a:endParaRPr lang="en-US" sz="2400" dirty="0"/>
          </a:p>
        </p:txBody>
      </p:sp>
    </p:spTree>
    <p:extLst>
      <p:ext uri="{BB962C8B-B14F-4D97-AF65-F5344CB8AC3E}">
        <p14:creationId xmlns:p14="http://schemas.microsoft.com/office/powerpoint/2010/main" val="9752047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33356"/>
            <a:ext cx="7920880" cy="584775"/>
          </a:xfrm>
          <a:prstGeom prst="rect">
            <a:avLst/>
          </a:prstGeom>
          <a:noFill/>
        </p:spPr>
        <p:txBody>
          <a:bodyPr wrap="square" rtlCol="0">
            <a:spAutoFit/>
          </a:bodyPr>
          <a:lstStyle/>
          <a:p>
            <a:pPr algn="ctr"/>
            <a:r>
              <a:rPr lang="en-US" sz="3200" dirty="0" smtClean="0"/>
              <a:t>Workstation Needs</a:t>
            </a:r>
          </a:p>
        </p:txBody>
      </p:sp>
      <p:sp>
        <p:nvSpPr>
          <p:cNvPr id="24" name="TextBox 23"/>
          <p:cNvSpPr txBox="1"/>
          <p:nvPr/>
        </p:nvSpPr>
        <p:spPr>
          <a:xfrm flipH="1">
            <a:off x="7092280" y="5592137"/>
            <a:ext cx="1080120" cy="216382"/>
          </a:xfrm>
          <a:prstGeom prst="rect">
            <a:avLst/>
          </a:prstGeom>
          <a:noFill/>
        </p:spPr>
        <p:txBody>
          <a:bodyPr wrap="square" rtlCol="0">
            <a:spAutoFit/>
          </a:bodyPr>
          <a:lstStyle/>
          <a:p>
            <a:r>
              <a:rPr lang="en-US" sz="800" dirty="0" smtClean="0"/>
              <a:t>HowStufWorks.com</a:t>
            </a:r>
            <a:endParaRPr lang="en-US" sz="800" dirty="0"/>
          </a:p>
        </p:txBody>
      </p:sp>
      <p:sp>
        <p:nvSpPr>
          <p:cNvPr id="3" name="TextBox 2"/>
          <p:cNvSpPr txBox="1"/>
          <p:nvPr/>
        </p:nvSpPr>
        <p:spPr>
          <a:xfrm>
            <a:off x="1043608" y="2060848"/>
            <a:ext cx="7560840" cy="584775"/>
          </a:xfrm>
          <a:prstGeom prst="rect">
            <a:avLst/>
          </a:prstGeom>
          <a:noFill/>
        </p:spPr>
        <p:txBody>
          <a:bodyPr wrap="square" rtlCol="0">
            <a:spAutoFit/>
          </a:bodyPr>
          <a:lstStyle/>
          <a:p>
            <a:r>
              <a:rPr lang="en-US" sz="3200" dirty="0" smtClean="0"/>
              <a:t>Power Strip                 Surge Protector</a:t>
            </a:r>
            <a:endParaRPr lang="en-US"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409" y="2790279"/>
            <a:ext cx="3312368" cy="24815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2392" y="2760604"/>
            <a:ext cx="3600450" cy="2714625"/>
          </a:xfrm>
          <a:prstGeom prst="rect">
            <a:avLst/>
          </a:prstGeom>
        </p:spPr>
      </p:pic>
      <p:sp>
        <p:nvSpPr>
          <p:cNvPr id="17" name="TextBox 16"/>
          <p:cNvSpPr txBox="1"/>
          <p:nvPr/>
        </p:nvSpPr>
        <p:spPr>
          <a:xfrm flipH="1">
            <a:off x="2699792" y="5308260"/>
            <a:ext cx="1080120" cy="216382"/>
          </a:xfrm>
          <a:prstGeom prst="rect">
            <a:avLst/>
          </a:prstGeom>
          <a:noFill/>
        </p:spPr>
        <p:txBody>
          <a:bodyPr wrap="square" rtlCol="0">
            <a:spAutoFit/>
          </a:bodyPr>
          <a:lstStyle/>
          <a:p>
            <a:r>
              <a:rPr lang="en-US" sz="800" dirty="0" smtClean="0"/>
              <a:t>Harborfreight.com</a:t>
            </a:r>
            <a:endParaRPr lang="en-US" sz="800" dirty="0"/>
          </a:p>
        </p:txBody>
      </p:sp>
    </p:spTree>
    <p:extLst>
      <p:ext uri="{BB962C8B-B14F-4D97-AF65-F5344CB8AC3E}">
        <p14:creationId xmlns:p14="http://schemas.microsoft.com/office/powerpoint/2010/main" val="13972707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33356"/>
            <a:ext cx="7920880" cy="584775"/>
          </a:xfrm>
          <a:prstGeom prst="rect">
            <a:avLst/>
          </a:prstGeom>
          <a:noFill/>
        </p:spPr>
        <p:txBody>
          <a:bodyPr wrap="square" rtlCol="0">
            <a:spAutoFit/>
          </a:bodyPr>
          <a:lstStyle/>
          <a:p>
            <a:pPr algn="ctr"/>
            <a:r>
              <a:rPr lang="en-US" sz="3200" dirty="0" smtClean="0"/>
              <a:t>Workstation Needs</a:t>
            </a:r>
          </a:p>
        </p:txBody>
      </p:sp>
      <p:sp>
        <p:nvSpPr>
          <p:cNvPr id="3" name="TextBox 2"/>
          <p:cNvSpPr txBox="1"/>
          <p:nvPr/>
        </p:nvSpPr>
        <p:spPr>
          <a:xfrm>
            <a:off x="519113" y="2060848"/>
            <a:ext cx="4340919" cy="2215991"/>
          </a:xfrm>
          <a:prstGeom prst="rect">
            <a:avLst/>
          </a:prstGeom>
          <a:noFill/>
        </p:spPr>
        <p:txBody>
          <a:bodyPr wrap="square" rtlCol="0">
            <a:spAutoFit/>
          </a:bodyPr>
          <a:lstStyle/>
          <a:p>
            <a:r>
              <a:rPr lang="en-US" sz="3200" dirty="0" smtClean="0"/>
              <a:t>Uninterruptible Power Supply (UPS)</a:t>
            </a:r>
          </a:p>
          <a:p>
            <a:endParaRPr lang="en-US" sz="1000" dirty="0" smtClean="0"/>
          </a:p>
          <a:p>
            <a:pPr marL="457200" indent="-457200">
              <a:buFont typeface="Arial" panose="020B0604020202020204" pitchFamily="34" charset="0"/>
              <a:buChar char="•"/>
            </a:pPr>
            <a:r>
              <a:rPr lang="en-US" sz="3200" dirty="0" smtClean="0"/>
              <a:t>Battery backup</a:t>
            </a:r>
          </a:p>
          <a:p>
            <a:pPr marL="457200" indent="-457200">
              <a:buFont typeface="Arial" panose="020B0604020202020204" pitchFamily="34" charset="0"/>
              <a:buChar char="•"/>
            </a:pPr>
            <a:r>
              <a:rPr lang="en-US" sz="3200" dirty="0" smtClean="0"/>
              <a:t>Power conditioner   </a:t>
            </a:r>
            <a:endParaRPr lang="en-US" sz="3200" dirty="0"/>
          </a:p>
        </p:txBody>
      </p:sp>
      <p:sp>
        <p:nvSpPr>
          <p:cNvPr id="17" name="TextBox 16"/>
          <p:cNvSpPr txBox="1"/>
          <p:nvPr/>
        </p:nvSpPr>
        <p:spPr>
          <a:xfrm flipH="1">
            <a:off x="7684617" y="5919668"/>
            <a:ext cx="1080120" cy="216382"/>
          </a:xfrm>
          <a:prstGeom prst="rect">
            <a:avLst/>
          </a:prstGeom>
          <a:noFill/>
        </p:spPr>
        <p:txBody>
          <a:bodyPr wrap="square" rtlCol="0">
            <a:spAutoFit/>
          </a:bodyPr>
          <a:lstStyle/>
          <a:p>
            <a:r>
              <a:rPr lang="en-US" sz="800" dirty="0" smtClean="0"/>
              <a:t>Amazon.com</a:t>
            </a:r>
            <a:endParaRPr lang="en-US" sz="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5417" y="2057400"/>
            <a:ext cx="3149903" cy="3869660"/>
          </a:xfrm>
          <a:prstGeom prst="rect">
            <a:avLst/>
          </a:prstGeom>
        </p:spPr>
      </p:pic>
    </p:spTree>
    <p:extLst>
      <p:ext uri="{BB962C8B-B14F-4D97-AF65-F5344CB8AC3E}">
        <p14:creationId xmlns:p14="http://schemas.microsoft.com/office/powerpoint/2010/main" val="9516060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33356"/>
            <a:ext cx="7920880" cy="584775"/>
          </a:xfrm>
          <a:prstGeom prst="rect">
            <a:avLst/>
          </a:prstGeom>
          <a:noFill/>
        </p:spPr>
        <p:txBody>
          <a:bodyPr wrap="square" rtlCol="0">
            <a:spAutoFit/>
          </a:bodyPr>
          <a:lstStyle/>
          <a:p>
            <a:pPr algn="ctr"/>
            <a:r>
              <a:rPr lang="en-US" sz="3200" dirty="0" smtClean="0"/>
              <a:t>Workstation Needs</a:t>
            </a:r>
          </a:p>
        </p:txBody>
      </p:sp>
      <p:sp>
        <p:nvSpPr>
          <p:cNvPr id="3" name="TextBox 2"/>
          <p:cNvSpPr txBox="1"/>
          <p:nvPr/>
        </p:nvSpPr>
        <p:spPr>
          <a:xfrm>
            <a:off x="7441674" y="5828367"/>
            <a:ext cx="1136054" cy="216024"/>
          </a:xfrm>
          <a:prstGeom prst="rect">
            <a:avLst/>
          </a:prstGeom>
          <a:noFill/>
        </p:spPr>
        <p:txBody>
          <a:bodyPr wrap="square" rtlCol="0">
            <a:spAutoFit/>
          </a:bodyPr>
          <a:lstStyle/>
          <a:p>
            <a:r>
              <a:rPr lang="en-US" sz="800" dirty="0" smtClean="0"/>
              <a:t>118henrystreet.net</a:t>
            </a:r>
            <a:endParaRPr lang="en-US" sz="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2146230"/>
            <a:ext cx="4083002" cy="3665761"/>
          </a:xfrm>
          <a:prstGeom prst="rect">
            <a:avLst/>
          </a:prstGeom>
        </p:spPr>
      </p:pic>
      <p:sp>
        <p:nvSpPr>
          <p:cNvPr id="5" name="TextBox 4"/>
          <p:cNvSpPr txBox="1"/>
          <p:nvPr/>
        </p:nvSpPr>
        <p:spPr>
          <a:xfrm>
            <a:off x="251520" y="2276872"/>
            <a:ext cx="4551246" cy="2554545"/>
          </a:xfrm>
          <a:prstGeom prst="rect">
            <a:avLst/>
          </a:prstGeom>
          <a:noFill/>
        </p:spPr>
        <p:txBody>
          <a:bodyPr wrap="none" rtlCol="0">
            <a:spAutoFit/>
          </a:bodyPr>
          <a:lstStyle/>
          <a:p>
            <a:r>
              <a:rPr lang="en-US" sz="3200" dirty="0" smtClean="0"/>
              <a:t>Checklist:</a:t>
            </a:r>
          </a:p>
          <a:p>
            <a:pPr marL="285750" indent="-285750">
              <a:buFont typeface="Arial" panose="020B0604020202020204" pitchFamily="34" charset="0"/>
              <a:buChar char="•"/>
            </a:pPr>
            <a:r>
              <a:rPr lang="en-US" sz="3200" dirty="0" smtClean="0"/>
              <a:t>Power outlets</a:t>
            </a:r>
          </a:p>
          <a:p>
            <a:pPr marL="285750" indent="-285750">
              <a:buFont typeface="Arial" panose="020B0604020202020204" pitchFamily="34" charset="0"/>
              <a:buChar char="•"/>
            </a:pPr>
            <a:r>
              <a:rPr lang="en-US" sz="3200" dirty="0" smtClean="0"/>
              <a:t>Phone/Cable Jacks</a:t>
            </a:r>
          </a:p>
          <a:p>
            <a:pPr marL="285750" indent="-285750">
              <a:buFont typeface="Arial" panose="020B0604020202020204" pitchFamily="34" charset="0"/>
              <a:buChar char="•"/>
            </a:pPr>
            <a:r>
              <a:rPr lang="en-US" sz="3200" dirty="0" smtClean="0"/>
              <a:t>Network Jacks or </a:t>
            </a:r>
            <a:r>
              <a:rPr lang="en-US" sz="3200" dirty="0" err="1" smtClean="0"/>
              <a:t>Wi-fi</a:t>
            </a:r>
            <a:endParaRPr lang="en-US" sz="3200" dirty="0" smtClean="0"/>
          </a:p>
          <a:p>
            <a:pPr marL="285750" indent="-285750">
              <a:buFont typeface="Arial" panose="020B0604020202020204" pitchFamily="34" charset="0"/>
              <a:buChar char="•"/>
            </a:pPr>
            <a:r>
              <a:rPr lang="en-US" sz="3200" dirty="0" smtClean="0"/>
              <a:t>Ventilation</a:t>
            </a:r>
            <a:endParaRPr lang="en-US" sz="3200" dirty="0"/>
          </a:p>
        </p:txBody>
      </p:sp>
    </p:spTree>
    <p:extLst>
      <p:ext uri="{BB962C8B-B14F-4D97-AF65-F5344CB8AC3E}">
        <p14:creationId xmlns:p14="http://schemas.microsoft.com/office/powerpoint/2010/main" val="2700645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19113" y="115888"/>
            <a:ext cx="8229600" cy="1009650"/>
          </a:xfrm>
        </p:spPr>
        <p:txBody>
          <a:bodyPr/>
          <a:lstStyle/>
          <a:p>
            <a:pPr eaLnBrk="1" hangingPunct="1"/>
            <a:r>
              <a:rPr lang="en-US" altLang="en-US" smtClean="0">
                <a:solidFill>
                  <a:schemeClr val="bg1"/>
                </a:solidFill>
              </a:rPr>
              <a:t>System Installation</a:t>
            </a:r>
          </a:p>
        </p:txBody>
      </p:sp>
      <p:sp>
        <p:nvSpPr>
          <p:cNvPr id="11267" name="TextBox 1"/>
          <p:cNvSpPr txBox="1">
            <a:spLocks noChangeArrowheads="1"/>
          </p:cNvSpPr>
          <p:nvPr/>
        </p:nvSpPr>
        <p:spPr bwMode="auto">
          <a:xfrm>
            <a:off x="519113" y="1268413"/>
            <a:ext cx="81565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endParaRPr lang="en-US" altLang="en-US"/>
          </a:p>
          <a:p>
            <a:pPr>
              <a:buFont typeface="Arial" panose="020B0604020202020204" pitchFamily="34" charset="0"/>
              <a:buChar char="•"/>
            </a:pPr>
            <a:r>
              <a:rPr lang="en-US" altLang="en-US" sz="3200"/>
              <a:t>New System or Replacement</a:t>
            </a:r>
          </a:p>
          <a:p>
            <a:pPr>
              <a:buFont typeface="Arial" panose="020B0604020202020204" pitchFamily="34" charset="0"/>
              <a:buChar char="•"/>
            </a:pPr>
            <a:r>
              <a:rPr lang="en-US" altLang="en-US" sz="3200"/>
              <a:t>Printer, Scanner, other hardware</a:t>
            </a:r>
          </a:p>
          <a:p>
            <a:pPr>
              <a:buFont typeface="Arial" panose="020B0604020202020204" pitchFamily="34" charset="0"/>
              <a:buChar char="•"/>
            </a:pPr>
            <a:endParaRPr lang="en-US" altLang="en-US" sz="3200"/>
          </a:p>
        </p:txBody>
      </p:sp>
      <p:pic>
        <p:nvPicPr>
          <p:cNvPr id="11268"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7288" y="4797425"/>
            <a:ext cx="2436812"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40425" y="3400425"/>
            <a:ext cx="2162175"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11413" y="3429000"/>
            <a:ext cx="3263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524328" y="6380163"/>
            <a:ext cx="889987" cy="215444"/>
          </a:xfrm>
          <a:prstGeom prst="rect">
            <a:avLst/>
          </a:prstGeom>
          <a:noFill/>
        </p:spPr>
        <p:txBody>
          <a:bodyPr wrap="none" rtlCol="0">
            <a:spAutoFit/>
          </a:bodyPr>
          <a:lstStyle/>
          <a:p>
            <a:r>
              <a:rPr lang="en-US" sz="800" dirty="0" smtClean="0"/>
              <a:t>Openclipart.org</a:t>
            </a:r>
            <a:endParaRPr lang="en-US" sz="800" dirty="0"/>
          </a:p>
        </p:txBody>
      </p:sp>
      <p:pic>
        <p:nvPicPr>
          <p:cNvPr id="3"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9867" y="59912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50"/>
                                  </p:stCondLst>
                                  <p:childTnLst>
                                    <p:cmd type="call" cmd="playFrom(0.0)">
                                      <p:cBhvr>
                                        <p:cTn id="6" dur="41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12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33356"/>
            <a:ext cx="7920880" cy="584775"/>
          </a:xfrm>
          <a:prstGeom prst="rect">
            <a:avLst/>
          </a:prstGeom>
          <a:noFill/>
        </p:spPr>
        <p:txBody>
          <a:bodyPr wrap="square" rtlCol="0">
            <a:spAutoFit/>
          </a:bodyPr>
          <a:lstStyle/>
          <a:p>
            <a:pPr algn="ctr"/>
            <a:r>
              <a:rPr lang="en-US" sz="3200" dirty="0" smtClean="0"/>
              <a:t>Workstation Needs</a:t>
            </a:r>
          </a:p>
        </p:txBody>
      </p:sp>
      <p:sp>
        <p:nvSpPr>
          <p:cNvPr id="3" name="TextBox 2"/>
          <p:cNvSpPr txBox="1"/>
          <p:nvPr/>
        </p:nvSpPr>
        <p:spPr>
          <a:xfrm>
            <a:off x="7468394" y="5435381"/>
            <a:ext cx="1136054" cy="216024"/>
          </a:xfrm>
          <a:prstGeom prst="rect">
            <a:avLst/>
          </a:prstGeom>
          <a:noFill/>
        </p:spPr>
        <p:txBody>
          <a:bodyPr wrap="square" rtlCol="0">
            <a:spAutoFit/>
          </a:bodyPr>
          <a:lstStyle/>
          <a:p>
            <a:r>
              <a:rPr lang="en-US" sz="800" dirty="0" smtClean="0"/>
              <a:t>Techrepublic.com</a:t>
            </a:r>
            <a:endParaRPr lang="en-US" sz="800" dirty="0"/>
          </a:p>
        </p:txBody>
      </p:sp>
      <p:sp>
        <p:nvSpPr>
          <p:cNvPr id="5" name="TextBox 4"/>
          <p:cNvSpPr txBox="1"/>
          <p:nvPr/>
        </p:nvSpPr>
        <p:spPr>
          <a:xfrm>
            <a:off x="519113" y="1871136"/>
            <a:ext cx="3129383" cy="2062103"/>
          </a:xfrm>
          <a:prstGeom prst="rect">
            <a:avLst/>
          </a:prstGeom>
          <a:noFill/>
        </p:spPr>
        <p:txBody>
          <a:bodyPr wrap="none" rtlCol="0">
            <a:spAutoFit/>
          </a:bodyPr>
          <a:lstStyle/>
          <a:p>
            <a:r>
              <a:rPr lang="en-US" sz="3200" dirty="0" smtClean="0"/>
              <a:t>Lighting</a:t>
            </a:r>
          </a:p>
          <a:p>
            <a:pPr marL="457200" indent="-457200">
              <a:buFont typeface="Arial" panose="020B0604020202020204" pitchFamily="34" charset="0"/>
              <a:buChar char="•"/>
            </a:pPr>
            <a:r>
              <a:rPr lang="en-US" sz="3200" dirty="0" smtClean="0"/>
              <a:t>Too bright</a:t>
            </a:r>
          </a:p>
          <a:p>
            <a:pPr marL="457200" indent="-457200">
              <a:buFont typeface="Arial" panose="020B0604020202020204" pitchFamily="34" charset="0"/>
              <a:buChar char="•"/>
            </a:pPr>
            <a:r>
              <a:rPr lang="en-US" sz="3200" dirty="0" smtClean="0"/>
              <a:t>Screen glare</a:t>
            </a:r>
          </a:p>
          <a:p>
            <a:pPr marL="457200" indent="-457200">
              <a:buFont typeface="Arial" panose="020B0604020202020204" pitchFamily="34" charset="0"/>
              <a:buChar char="•"/>
            </a:pPr>
            <a:r>
              <a:rPr lang="en-US" sz="3200" dirty="0" smtClean="0"/>
              <a:t>Screen flicker</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29382"/>
          <a:stretch/>
        </p:blipFill>
        <p:spPr>
          <a:xfrm>
            <a:off x="5508104" y="2163524"/>
            <a:ext cx="2959596" cy="3219450"/>
          </a:xfrm>
          <a:prstGeom prst="rect">
            <a:avLst/>
          </a:prstGeom>
        </p:spPr>
      </p:pic>
    </p:spTree>
    <p:extLst>
      <p:ext uri="{BB962C8B-B14F-4D97-AF65-F5344CB8AC3E}">
        <p14:creationId xmlns:p14="http://schemas.microsoft.com/office/powerpoint/2010/main" val="36511020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53082"/>
            <a:ext cx="7920880" cy="584775"/>
          </a:xfrm>
          <a:prstGeom prst="rect">
            <a:avLst/>
          </a:prstGeom>
          <a:noFill/>
        </p:spPr>
        <p:txBody>
          <a:bodyPr wrap="square" rtlCol="0">
            <a:spAutoFit/>
          </a:bodyPr>
          <a:lstStyle/>
          <a:p>
            <a:pPr algn="ctr"/>
            <a:r>
              <a:rPr lang="en-US" sz="3200" dirty="0" smtClean="0"/>
              <a:t>Workstation Needs</a:t>
            </a:r>
          </a:p>
        </p:txBody>
      </p:sp>
      <p:sp>
        <p:nvSpPr>
          <p:cNvPr id="3" name="TextBox 2"/>
          <p:cNvSpPr txBox="1"/>
          <p:nvPr/>
        </p:nvSpPr>
        <p:spPr>
          <a:xfrm>
            <a:off x="3203848" y="6113092"/>
            <a:ext cx="1136054" cy="216024"/>
          </a:xfrm>
          <a:prstGeom prst="rect">
            <a:avLst/>
          </a:prstGeom>
          <a:noFill/>
        </p:spPr>
        <p:txBody>
          <a:bodyPr wrap="square" rtlCol="0">
            <a:spAutoFit/>
          </a:bodyPr>
          <a:lstStyle/>
          <a:p>
            <a:r>
              <a:rPr lang="en-US" sz="800" dirty="0" smtClean="0"/>
              <a:t>Youtube.com</a:t>
            </a:r>
            <a:endParaRPr lang="en-US" sz="800" dirty="0"/>
          </a:p>
        </p:txBody>
      </p:sp>
      <p:sp>
        <p:nvSpPr>
          <p:cNvPr id="5" name="TextBox 4"/>
          <p:cNvSpPr txBox="1"/>
          <p:nvPr/>
        </p:nvSpPr>
        <p:spPr>
          <a:xfrm>
            <a:off x="519113" y="1871136"/>
            <a:ext cx="4926349" cy="1569660"/>
          </a:xfrm>
          <a:prstGeom prst="rect">
            <a:avLst/>
          </a:prstGeom>
          <a:noFill/>
        </p:spPr>
        <p:txBody>
          <a:bodyPr wrap="none" rtlCol="0">
            <a:spAutoFit/>
          </a:bodyPr>
          <a:lstStyle/>
          <a:p>
            <a:r>
              <a:rPr lang="en-US" sz="3200" dirty="0" smtClean="0"/>
              <a:t>Fire Suppression</a:t>
            </a:r>
          </a:p>
          <a:p>
            <a:pPr marL="457200" indent="-457200">
              <a:buFont typeface="Arial" panose="020B0604020202020204" pitchFamily="34" charset="0"/>
              <a:buChar char="•"/>
            </a:pPr>
            <a:r>
              <a:rPr lang="en-US" sz="3200" dirty="0" smtClean="0"/>
              <a:t>No water sprinklers!</a:t>
            </a:r>
          </a:p>
          <a:p>
            <a:pPr marL="457200" indent="-457200">
              <a:buFont typeface="Arial" panose="020B0604020202020204" pitchFamily="34" charset="0"/>
              <a:buChar char="•"/>
            </a:pPr>
            <a:r>
              <a:rPr lang="en-US" sz="3200" dirty="0" smtClean="0"/>
              <a:t>Inert gas or Halocarbon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464" y="3569531"/>
            <a:ext cx="3398480" cy="2548860"/>
          </a:xfrm>
          <a:prstGeom prst="rect">
            <a:avLst/>
          </a:prstGeom>
        </p:spPr>
      </p:pic>
      <p:sp>
        <p:nvSpPr>
          <p:cNvPr id="8" name="TextBox 7"/>
          <p:cNvSpPr txBox="1"/>
          <p:nvPr/>
        </p:nvSpPr>
        <p:spPr>
          <a:xfrm>
            <a:off x="7740352" y="6149420"/>
            <a:ext cx="1136054" cy="216024"/>
          </a:xfrm>
          <a:prstGeom prst="rect">
            <a:avLst/>
          </a:prstGeom>
          <a:noFill/>
        </p:spPr>
        <p:txBody>
          <a:bodyPr wrap="square" rtlCol="0">
            <a:spAutoFit/>
          </a:bodyPr>
          <a:lstStyle/>
          <a:p>
            <a:r>
              <a:rPr lang="en-US" sz="800" dirty="0" smtClean="0"/>
              <a:t>Wikipedia.com</a:t>
            </a:r>
            <a:endParaRPr lang="en-US" sz="8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3520804"/>
            <a:ext cx="3456384" cy="2592288"/>
          </a:xfrm>
          <a:prstGeom prst="rect">
            <a:avLst/>
          </a:prstGeom>
        </p:spPr>
      </p:pic>
    </p:spTree>
    <p:extLst>
      <p:ext uri="{BB962C8B-B14F-4D97-AF65-F5344CB8AC3E}">
        <p14:creationId xmlns:p14="http://schemas.microsoft.com/office/powerpoint/2010/main" val="27455357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53082"/>
            <a:ext cx="7920880" cy="584775"/>
          </a:xfrm>
          <a:prstGeom prst="rect">
            <a:avLst/>
          </a:prstGeom>
          <a:noFill/>
        </p:spPr>
        <p:txBody>
          <a:bodyPr wrap="square" rtlCol="0">
            <a:spAutoFit/>
          </a:bodyPr>
          <a:lstStyle/>
          <a:p>
            <a:pPr algn="ctr"/>
            <a:r>
              <a:rPr lang="en-US" sz="3200" dirty="0"/>
              <a:t>Site Management Documentation</a:t>
            </a:r>
            <a:endParaRPr lang="en-US" sz="3200" dirty="0" smtClean="0"/>
          </a:p>
        </p:txBody>
      </p:sp>
      <p:sp>
        <p:nvSpPr>
          <p:cNvPr id="5" name="TextBox 4"/>
          <p:cNvSpPr txBox="1"/>
          <p:nvPr/>
        </p:nvSpPr>
        <p:spPr>
          <a:xfrm>
            <a:off x="519113" y="1871136"/>
            <a:ext cx="8385629" cy="3539430"/>
          </a:xfrm>
          <a:prstGeom prst="rect">
            <a:avLst/>
          </a:prstGeom>
          <a:noFill/>
        </p:spPr>
        <p:txBody>
          <a:bodyPr wrap="none" rtlCol="0">
            <a:spAutoFit/>
          </a:bodyPr>
          <a:lstStyle/>
          <a:p>
            <a:r>
              <a:rPr lang="en-US" sz="2800" dirty="0" smtClean="0"/>
              <a:t>Track:</a:t>
            </a:r>
          </a:p>
          <a:p>
            <a:pPr marL="457200" indent="-457200">
              <a:buFont typeface="Arial" panose="020B0604020202020204" pitchFamily="34" charset="0"/>
              <a:buChar char="•"/>
            </a:pPr>
            <a:r>
              <a:rPr lang="en-US" sz="2800" dirty="0" smtClean="0"/>
              <a:t>Hardware configuration</a:t>
            </a:r>
          </a:p>
          <a:p>
            <a:pPr marL="457200" indent="-457200">
              <a:buFont typeface="Arial" panose="020B0604020202020204" pitchFamily="34" charset="0"/>
              <a:buChar char="•"/>
            </a:pPr>
            <a:r>
              <a:rPr lang="en-US" sz="2800" dirty="0" smtClean="0"/>
              <a:t>Software configuration</a:t>
            </a:r>
          </a:p>
          <a:p>
            <a:pPr marL="457200" indent="-457200">
              <a:buFont typeface="Arial" panose="020B0604020202020204" pitchFamily="34" charset="0"/>
              <a:buChar char="•"/>
            </a:pPr>
            <a:r>
              <a:rPr lang="en-US" sz="2800" dirty="0" smtClean="0"/>
              <a:t>Network connection details</a:t>
            </a:r>
          </a:p>
          <a:p>
            <a:pPr marL="457200" indent="-457200">
              <a:buFont typeface="Arial" panose="020B0604020202020204" pitchFamily="34" charset="0"/>
              <a:buChar char="•"/>
            </a:pPr>
            <a:r>
              <a:rPr lang="en-US" sz="2800" dirty="0" smtClean="0"/>
              <a:t>Application software and accompanying licenses</a:t>
            </a:r>
          </a:p>
          <a:p>
            <a:pPr marL="457200" indent="-457200">
              <a:buFont typeface="Arial" panose="020B0604020202020204" pitchFamily="34" charset="0"/>
              <a:buChar char="•"/>
            </a:pPr>
            <a:r>
              <a:rPr lang="en-US" sz="2800" dirty="0" smtClean="0"/>
              <a:t>Problem log history</a:t>
            </a:r>
          </a:p>
          <a:p>
            <a:pPr marL="457200" indent="-457200">
              <a:buFont typeface="Arial" panose="020B0604020202020204" pitchFamily="34" charset="0"/>
              <a:buChar char="•"/>
            </a:pPr>
            <a:r>
              <a:rPr lang="en-US" sz="2800" dirty="0" smtClean="0"/>
              <a:t>Purchase date</a:t>
            </a:r>
          </a:p>
          <a:p>
            <a:pPr marL="457200" indent="-457200">
              <a:buFont typeface="Arial" panose="020B0604020202020204" pitchFamily="34" charset="0"/>
              <a:buChar char="•"/>
            </a:pPr>
            <a:r>
              <a:rPr lang="en-US" sz="2800" dirty="0" smtClean="0"/>
              <a:t>Etc. </a:t>
            </a:r>
          </a:p>
        </p:txBody>
      </p:sp>
    </p:spTree>
    <p:extLst>
      <p:ext uri="{BB962C8B-B14F-4D97-AF65-F5344CB8AC3E}">
        <p14:creationId xmlns:p14="http://schemas.microsoft.com/office/powerpoint/2010/main" val="34001285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53082"/>
            <a:ext cx="7920880" cy="584775"/>
          </a:xfrm>
          <a:prstGeom prst="rect">
            <a:avLst/>
          </a:prstGeom>
          <a:noFill/>
        </p:spPr>
        <p:txBody>
          <a:bodyPr wrap="square" rtlCol="0">
            <a:spAutoFit/>
          </a:bodyPr>
          <a:lstStyle/>
          <a:p>
            <a:pPr algn="ctr"/>
            <a:r>
              <a:rPr lang="en-US" sz="3200" dirty="0"/>
              <a:t>Site Management Documentation</a:t>
            </a:r>
            <a:endParaRPr lang="en-US" sz="3200"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765" y="1786753"/>
            <a:ext cx="7236296" cy="4393823"/>
          </a:xfrm>
          <a:prstGeom prst="rect">
            <a:avLst/>
          </a:prstGeom>
        </p:spPr>
      </p:pic>
    </p:spTree>
    <p:extLst>
      <p:ext uri="{BB962C8B-B14F-4D97-AF65-F5344CB8AC3E}">
        <p14:creationId xmlns:p14="http://schemas.microsoft.com/office/powerpoint/2010/main" val="32913538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Prep</a:t>
            </a:r>
          </a:p>
        </p:txBody>
      </p:sp>
      <p:sp>
        <p:nvSpPr>
          <p:cNvPr id="2" name="TextBox 1"/>
          <p:cNvSpPr txBox="1"/>
          <p:nvPr/>
        </p:nvSpPr>
        <p:spPr>
          <a:xfrm>
            <a:off x="683568" y="1153082"/>
            <a:ext cx="7920880" cy="584775"/>
          </a:xfrm>
          <a:prstGeom prst="rect">
            <a:avLst/>
          </a:prstGeom>
          <a:noFill/>
        </p:spPr>
        <p:txBody>
          <a:bodyPr wrap="square" rtlCol="0">
            <a:spAutoFit/>
          </a:bodyPr>
          <a:lstStyle/>
          <a:p>
            <a:pPr algn="ctr"/>
            <a:r>
              <a:rPr lang="en-US" sz="3200" dirty="0" smtClean="0"/>
              <a:t>Summary</a:t>
            </a:r>
          </a:p>
        </p:txBody>
      </p:sp>
      <p:sp>
        <p:nvSpPr>
          <p:cNvPr id="4" name="TextBox 3"/>
          <p:cNvSpPr txBox="1"/>
          <p:nvPr/>
        </p:nvSpPr>
        <p:spPr>
          <a:xfrm>
            <a:off x="519113" y="1649993"/>
            <a:ext cx="5333576" cy="4801314"/>
          </a:xfrm>
          <a:prstGeom prst="rect">
            <a:avLst/>
          </a:prstGeom>
          <a:noFill/>
        </p:spPr>
        <p:txBody>
          <a:bodyPr wrap="none" rtlCol="0">
            <a:spAutoFit/>
          </a:bodyPr>
          <a:lstStyle/>
          <a:p>
            <a:r>
              <a:rPr lang="en-US" dirty="0" smtClean="0"/>
              <a:t>Site visit to check on </a:t>
            </a:r>
          </a:p>
          <a:p>
            <a:pPr marL="285750" indent="-285750">
              <a:buFont typeface="Arial" panose="020B0604020202020204" pitchFamily="34" charset="0"/>
              <a:buChar char="•"/>
            </a:pPr>
            <a:r>
              <a:rPr lang="en-US" dirty="0" smtClean="0"/>
              <a:t>Location of system, monitor, peripherals, printer</a:t>
            </a:r>
          </a:p>
          <a:p>
            <a:pPr marL="285750" indent="-285750">
              <a:buFont typeface="Arial" panose="020B0604020202020204" pitchFamily="34" charset="0"/>
              <a:buChar char="•"/>
            </a:pPr>
            <a:r>
              <a:rPr lang="en-US" dirty="0" smtClean="0"/>
              <a:t>Furniture required</a:t>
            </a:r>
          </a:p>
          <a:p>
            <a:pPr marL="285750" indent="-285750">
              <a:buFont typeface="Arial" panose="020B0604020202020204" pitchFamily="34" charset="0"/>
              <a:buChar char="•"/>
            </a:pPr>
            <a:r>
              <a:rPr lang="en-US" dirty="0" smtClean="0"/>
              <a:t>Any out-of-the-ordinary needs</a:t>
            </a:r>
          </a:p>
          <a:p>
            <a:pPr marL="285750" indent="-285750">
              <a:buFont typeface="Arial" panose="020B0604020202020204" pitchFamily="34" charset="0"/>
              <a:buChar char="•"/>
            </a:pPr>
            <a:endParaRPr lang="en-US" dirty="0"/>
          </a:p>
          <a:p>
            <a:r>
              <a:rPr lang="en-US" dirty="0" smtClean="0"/>
              <a:t>Consider ergonomics:</a:t>
            </a:r>
          </a:p>
          <a:p>
            <a:pPr marL="285750" indent="-285750">
              <a:buFont typeface="Arial" panose="020B0604020202020204" pitchFamily="34" charset="0"/>
              <a:buChar char="•"/>
            </a:pPr>
            <a:r>
              <a:rPr lang="en-US" dirty="0" smtClean="0"/>
              <a:t>Monitor level</a:t>
            </a:r>
          </a:p>
          <a:p>
            <a:pPr marL="285750" indent="-285750">
              <a:buFont typeface="Arial" panose="020B0604020202020204" pitchFamily="34" charset="0"/>
              <a:buChar char="•"/>
            </a:pPr>
            <a:r>
              <a:rPr lang="en-US" dirty="0" smtClean="0"/>
              <a:t>Keyboard and mouse height</a:t>
            </a:r>
          </a:p>
          <a:p>
            <a:pPr marL="285750" indent="-285750">
              <a:buFont typeface="Arial" panose="020B0604020202020204" pitchFamily="34" charset="0"/>
              <a:buChar char="•"/>
            </a:pPr>
            <a:r>
              <a:rPr lang="en-US" dirty="0" smtClean="0"/>
              <a:t>Chair</a:t>
            </a:r>
          </a:p>
          <a:p>
            <a:pPr marL="285750" indent="-285750">
              <a:buFont typeface="Arial" panose="020B0604020202020204" pitchFamily="34" charset="0"/>
              <a:buChar char="•"/>
            </a:pPr>
            <a:r>
              <a:rPr lang="en-US" dirty="0" smtClean="0"/>
              <a:t>Disability needs</a:t>
            </a:r>
          </a:p>
          <a:p>
            <a:pPr marL="285750" indent="-285750">
              <a:buFont typeface="Arial" panose="020B0604020202020204" pitchFamily="34" charset="0"/>
              <a:buChar char="•"/>
            </a:pPr>
            <a:endParaRPr lang="en-US" dirty="0"/>
          </a:p>
          <a:p>
            <a:r>
              <a:rPr lang="en-US" dirty="0" smtClean="0"/>
              <a:t>Investigate:</a:t>
            </a:r>
          </a:p>
          <a:p>
            <a:pPr marL="285750" indent="-285750">
              <a:buFont typeface="Arial" panose="020B0604020202020204" pitchFamily="34" charset="0"/>
              <a:buChar char="•"/>
            </a:pPr>
            <a:r>
              <a:rPr lang="en-US" dirty="0" smtClean="0"/>
              <a:t>Power requirements and availability</a:t>
            </a:r>
          </a:p>
          <a:p>
            <a:pPr marL="285750" indent="-285750">
              <a:buFont typeface="Arial" panose="020B0604020202020204" pitchFamily="34" charset="0"/>
              <a:buChar char="•"/>
            </a:pPr>
            <a:r>
              <a:rPr lang="en-US" dirty="0" smtClean="0"/>
              <a:t>Network, telephone needs</a:t>
            </a:r>
          </a:p>
          <a:p>
            <a:pPr marL="285750" indent="-285750">
              <a:buFont typeface="Arial" panose="020B0604020202020204" pitchFamily="34" charset="0"/>
              <a:buChar char="•"/>
            </a:pPr>
            <a:r>
              <a:rPr lang="en-US" dirty="0" smtClean="0"/>
              <a:t>Ventilation</a:t>
            </a:r>
          </a:p>
          <a:p>
            <a:pPr marL="285750" indent="-285750">
              <a:buFont typeface="Arial" panose="020B0604020202020204" pitchFamily="34" charset="0"/>
              <a:buChar char="•"/>
            </a:pPr>
            <a:r>
              <a:rPr lang="en-US" dirty="0" smtClean="0"/>
              <a:t>Lighting</a:t>
            </a:r>
          </a:p>
          <a:p>
            <a:pPr marL="285750" indent="-285750">
              <a:buFont typeface="Arial" panose="020B0604020202020204" pitchFamily="34" charset="0"/>
              <a:buChar char="•"/>
            </a:pPr>
            <a:r>
              <a:rPr lang="en-US" dirty="0" smtClean="0"/>
              <a:t>Fire Suppression</a:t>
            </a:r>
          </a:p>
        </p:txBody>
      </p:sp>
      <p:sp>
        <p:nvSpPr>
          <p:cNvPr id="5" name="TextBox 4"/>
          <p:cNvSpPr txBox="1"/>
          <p:nvPr/>
        </p:nvSpPr>
        <p:spPr>
          <a:xfrm>
            <a:off x="4646632" y="3789040"/>
            <a:ext cx="4222631" cy="523220"/>
          </a:xfrm>
          <a:prstGeom prst="rect">
            <a:avLst/>
          </a:prstGeom>
          <a:noFill/>
        </p:spPr>
        <p:txBody>
          <a:bodyPr wrap="none" rtlCol="0">
            <a:spAutoFit/>
          </a:bodyPr>
          <a:lstStyle/>
          <a:p>
            <a:r>
              <a:rPr lang="en-US" sz="2800" dirty="0" smtClean="0"/>
              <a:t>Don’t forget to document!</a:t>
            </a:r>
            <a:endParaRPr lang="en-US" sz="2800" dirty="0"/>
          </a:p>
        </p:txBody>
      </p:sp>
    </p:spTree>
    <p:extLst>
      <p:ext uri="{BB962C8B-B14F-4D97-AF65-F5344CB8AC3E}">
        <p14:creationId xmlns:p14="http://schemas.microsoft.com/office/powerpoint/2010/main" val="1198208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19113" y="115888"/>
            <a:ext cx="8229600" cy="1009650"/>
          </a:xfrm>
        </p:spPr>
        <p:txBody>
          <a:bodyPr/>
          <a:lstStyle/>
          <a:p>
            <a:pPr eaLnBrk="1" hangingPunct="1"/>
            <a:r>
              <a:rPr lang="en-US" altLang="en-US" smtClean="0">
                <a:solidFill>
                  <a:schemeClr val="bg1"/>
                </a:solidFill>
              </a:rPr>
              <a:t>System Installation</a:t>
            </a:r>
          </a:p>
        </p:txBody>
      </p:sp>
      <p:sp>
        <p:nvSpPr>
          <p:cNvPr id="13315" name="TextBox 1"/>
          <p:cNvSpPr txBox="1">
            <a:spLocks noChangeArrowheads="1"/>
          </p:cNvSpPr>
          <p:nvPr/>
        </p:nvSpPr>
        <p:spPr bwMode="auto">
          <a:xfrm>
            <a:off x="519113" y="1268413"/>
            <a:ext cx="81565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endParaRPr lang="en-US" altLang="en-US"/>
          </a:p>
          <a:p>
            <a:pPr>
              <a:buFont typeface="Arial" panose="020B0604020202020204" pitchFamily="34" charset="0"/>
              <a:buChar char="•"/>
            </a:pPr>
            <a:r>
              <a:rPr lang="en-US" altLang="en-US" sz="3200"/>
              <a:t>New System or Replacement</a:t>
            </a:r>
          </a:p>
          <a:p>
            <a:pPr>
              <a:buFont typeface="Arial" panose="020B0604020202020204" pitchFamily="34" charset="0"/>
              <a:buChar char="•"/>
            </a:pPr>
            <a:r>
              <a:rPr lang="en-US" altLang="en-US" sz="3200"/>
              <a:t>Printer, Scanner, other hardware</a:t>
            </a:r>
          </a:p>
          <a:p>
            <a:pPr>
              <a:buFont typeface="Arial" panose="020B0604020202020204" pitchFamily="34" charset="0"/>
              <a:buChar char="•"/>
            </a:pPr>
            <a:r>
              <a:rPr lang="en-US" altLang="en-US" sz="3200"/>
              <a:t>Software upgrade</a:t>
            </a:r>
          </a:p>
        </p:txBody>
      </p:sp>
      <p:pic>
        <p:nvPicPr>
          <p:cNvPr id="13316"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4065588"/>
            <a:ext cx="116998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3611563"/>
            <a:ext cx="1128713"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6150" y="4298950"/>
            <a:ext cx="1296988"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40425" y="3400425"/>
            <a:ext cx="2162175"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37288" y="4797425"/>
            <a:ext cx="2436812"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11413" y="3429000"/>
            <a:ext cx="3263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524328" y="6380163"/>
            <a:ext cx="889987" cy="215444"/>
          </a:xfrm>
          <a:prstGeom prst="rect">
            <a:avLst/>
          </a:prstGeom>
          <a:noFill/>
        </p:spPr>
        <p:txBody>
          <a:bodyPr wrap="none" rtlCol="0">
            <a:spAutoFit/>
          </a:bodyPr>
          <a:lstStyle/>
          <a:p>
            <a:r>
              <a:rPr lang="en-US" sz="800" dirty="0" smtClean="0"/>
              <a:t>Openclipart.org</a:t>
            </a:r>
            <a:endParaRPr lang="en-US" sz="800" dirty="0"/>
          </a:p>
        </p:txBody>
      </p:sp>
      <p:pic>
        <p:nvPicPr>
          <p:cNvPr id="3"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0144" y="59436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7215"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19113" y="115888"/>
            <a:ext cx="8229600" cy="1009650"/>
          </a:xfrm>
        </p:spPr>
        <p:txBody>
          <a:bodyPr/>
          <a:lstStyle/>
          <a:p>
            <a:pPr eaLnBrk="1" hangingPunct="1"/>
            <a:r>
              <a:rPr lang="en-US" altLang="en-US" smtClean="0">
                <a:solidFill>
                  <a:schemeClr val="bg1"/>
                </a:solidFill>
              </a:rPr>
              <a:t>System Installation</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7525" y="2385174"/>
            <a:ext cx="4902888" cy="3954996"/>
          </a:xfrm>
          <a:prstGeom prst="rect">
            <a:avLst/>
          </a:prstGeom>
        </p:spPr>
      </p:pic>
      <p:sp>
        <p:nvSpPr>
          <p:cNvPr id="15363" name="TextBox 1"/>
          <p:cNvSpPr txBox="1">
            <a:spLocks noChangeArrowheads="1"/>
          </p:cNvSpPr>
          <p:nvPr/>
        </p:nvSpPr>
        <p:spPr bwMode="auto">
          <a:xfrm>
            <a:off x="755576" y="1222069"/>
            <a:ext cx="8156575"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US" altLang="en-US" sz="3200" dirty="0" smtClean="0"/>
              <a:t>Something out-of-the-ordinary? </a:t>
            </a:r>
            <a:endParaRPr lang="en-US" altLang="en-US" sz="3200" dirty="0"/>
          </a:p>
          <a:p>
            <a:pPr>
              <a:buFont typeface="Arial" panose="020B0604020202020204" pitchFamily="34" charset="0"/>
              <a:buChar char="•"/>
            </a:pPr>
            <a:r>
              <a:rPr lang="en-US" altLang="en-US" sz="3200" dirty="0" smtClean="0"/>
              <a:t>Communicate with other departments</a:t>
            </a:r>
            <a:endParaRPr lang="en-US" altLang="en-US" dirty="0"/>
          </a:p>
          <a:p>
            <a:pPr>
              <a:buFont typeface="Arial" panose="020B0604020202020204" pitchFamily="34" charset="0"/>
              <a:buChar char="•"/>
            </a:pPr>
            <a:endParaRPr lang="en-US" altLang="en-US"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4156" y="2724528"/>
            <a:ext cx="1428750" cy="142875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4156" y="5004345"/>
            <a:ext cx="1428750" cy="1104900"/>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034" y="2672817"/>
            <a:ext cx="1428750" cy="142875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9778" y="4735352"/>
            <a:ext cx="857250" cy="1428750"/>
          </a:xfrm>
          <a:prstGeom prst="rect">
            <a:avLst/>
          </a:prstGeom>
        </p:spPr>
      </p:pic>
      <p:sp>
        <p:nvSpPr>
          <p:cNvPr id="8" name="Rectangle 7"/>
          <p:cNvSpPr/>
          <p:nvPr/>
        </p:nvSpPr>
        <p:spPr>
          <a:xfrm>
            <a:off x="5583875" y="6340170"/>
            <a:ext cx="1173719" cy="215444"/>
          </a:xfrm>
          <a:prstGeom prst="rect">
            <a:avLst/>
          </a:prstGeom>
        </p:spPr>
        <p:txBody>
          <a:bodyPr wrap="none">
            <a:spAutoFit/>
          </a:bodyPr>
          <a:lstStyle/>
          <a:p>
            <a:r>
              <a:rPr lang="en-US" sz="800" dirty="0" smtClean="0"/>
              <a:t>ClipartIllustration.com</a:t>
            </a:r>
            <a:endParaRPr lang="en-US" sz="800"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47953" y="585280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30306"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Visit</a:t>
            </a:r>
          </a:p>
        </p:txBody>
      </p:sp>
      <p:sp>
        <p:nvSpPr>
          <p:cNvPr id="4099" name="Rectangle 3"/>
          <p:cNvSpPr>
            <a:spLocks noGrp="1" noChangeArrowheads="1"/>
          </p:cNvSpPr>
          <p:nvPr>
            <p:ph type="body" idx="1"/>
          </p:nvPr>
        </p:nvSpPr>
        <p:spPr>
          <a:xfrm>
            <a:off x="519113" y="1127886"/>
            <a:ext cx="8229600" cy="5325450"/>
          </a:xfrm>
        </p:spPr>
        <p:txBody>
          <a:bodyPr/>
          <a:lstStyle/>
          <a:p>
            <a:pPr marL="0" indent="0" algn="ctr" eaLnBrk="1" hangingPunct="1">
              <a:buFontTx/>
              <a:buNone/>
              <a:defRPr/>
            </a:pPr>
            <a:r>
              <a:rPr lang="en-US" altLang="en-US" dirty="0" smtClean="0"/>
              <a:t>Location, Location, Location</a:t>
            </a:r>
          </a:p>
          <a:p>
            <a:pPr marL="0" indent="0" eaLnBrk="1" hangingPunct="1">
              <a:buFontTx/>
              <a:buNone/>
              <a:defRPr/>
            </a:pPr>
            <a:endParaRPr lang="en-US" altLang="en-US" dirty="0" smtClean="0"/>
          </a:p>
          <a:p>
            <a:pPr eaLnBrk="1" hangingPunct="1">
              <a:defRPr/>
            </a:pPr>
            <a:r>
              <a:rPr lang="en-US" altLang="en-US" dirty="0" smtClean="0"/>
              <a:t>Personally visit install site</a:t>
            </a:r>
          </a:p>
          <a:p>
            <a:pPr eaLnBrk="1" hangingPunct="1">
              <a:defRPr/>
            </a:pPr>
            <a:endParaRPr lang="en-US" altLang="en-US" dirty="0" smtClean="0"/>
          </a:p>
          <a:p>
            <a:pPr eaLnBrk="1" hangingPunct="1">
              <a:defRPr/>
            </a:pPr>
            <a:endParaRPr lang="en-US" altLang="en-US" dirty="0" smtClean="0"/>
          </a:p>
          <a:p>
            <a:pPr marL="0" indent="0" eaLnBrk="1" hangingPunct="1">
              <a:buNone/>
              <a:defRPr/>
            </a:pPr>
            <a:endParaRPr lang="en-US" altLang="en-US" dirty="0" smtClean="0"/>
          </a:p>
        </p:txBody>
      </p:sp>
      <p:pic>
        <p:nvPicPr>
          <p:cNvPr id="3"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5031" y="596597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6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10"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Visit</a:t>
            </a:r>
          </a:p>
        </p:txBody>
      </p:sp>
      <p:sp>
        <p:nvSpPr>
          <p:cNvPr id="4099" name="Rectangle 3"/>
          <p:cNvSpPr>
            <a:spLocks noGrp="1" noChangeArrowheads="1"/>
          </p:cNvSpPr>
          <p:nvPr>
            <p:ph type="body" idx="1"/>
          </p:nvPr>
        </p:nvSpPr>
        <p:spPr>
          <a:xfrm>
            <a:off x="519113" y="1127886"/>
            <a:ext cx="8229600" cy="5325450"/>
          </a:xfrm>
        </p:spPr>
        <p:txBody>
          <a:bodyPr/>
          <a:lstStyle/>
          <a:p>
            <a:pPr marL="0" indent="0" algn="ctr" eaLnBrk="1" hangingPunct="1">
              <a:buFontTx/>
              <a:buNone/>
              <a:defRPr/>
            </a:pPr>
            <a:r>
              <a:rPr lang="en-US" altLang="en-US" dirty="0" smtClean="0"/>
              <a:t>Location, Location, Location</a:t>
            </a:r>
          </a:p>
          <a:p>
            <a:pPr marL="0" indent="0" eaLnBrk="1" hangingPunct="1">
              <a:buFontTx/>
              <a:buNone/>
              <a:defRPr/>
            </a:pPr>
            <a:endParaRPr lang="en-US" altLang="en-US" dirty="0" smtClean="0"/>
          </a:p>
          <a:p>
            <a:pPr eaLnBrk="1" hangingPunct="1">
              <a:defRPr/>
            </a:pPr>
            <a:r>
              <a:rPr lang="en-US" altLang="en-US" dirty="0" smtClean="0"/>
              <a:t>Personally visit install site</a:t>
            </a:r>
          </a:p>
          <a:p>
            <a:pPr eaLnBrk="1" hangingPunct="1">
              <a:defRPr/>
            </a:pPr>
            <a:r>
              <a:rPr lang="en-US" altLang="en-US" dirty="0" smtClean="0"/>
              <a:t>Check space requirements</a:t>
            </a:r>
          </a:p>
          <a:p>
            <a:pPr eaLnBrk="1" hangingPunct="1">
              <a:defRPr/>
            </a:pPr>
            <a:endParaRPr lang="en-US" altLang="en-US" dirty="0" smtClean="0"/>
          </a:p>
          <a:p>
            <a:pPr eaLnBrk="1" hangingPunct="1">
              <a:defRPr/>
            </a:pPr>
            <a:endParaRPr lang="en-US" altLang="en-US" dirty="0" smtClean="0"/>
          </a:p>
          <a:p>
            <a:pPr marL="0" indent="0" eaLnBrk="1" hangingPunct="1">
              <a:buNone/>
              <a:defRPr/>
            </a:pPr>
            <a:endParaRPr lang="en-US" alt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5031" y="5877272"/>
            <a:ext cx="487363" cy="487363"/>
          </a:xfrm>
          <a:prstGeom prst="rect">
            <a:avLst/>
          </a:prstGeom>
        </p:spPr>
      </p:pic>
    </p:spTree>
    <p:extLst>
      <p:ext uri="{BB962C8B-B14F-4D97-AF65-F5344CB8AC3E}">
        <p14:creationId xmlns:p14="http://schemas.microsoft.com/office/powerpoint/2010/main" val="52138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15690"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Visit</a:t>
            </a:r>
          </a:p>
        </p:txBody>
      </p:sp>
      <p:sp>
        <p:nvSpPr>
          <p:cNvPr id="4099" name="Rectangle 3"/>
          <p:cNvSpPr>
            <a:spLocks noGrp="1" noChangeArrowheads="1"/>
          </p:cNvSpPr>
          <p:nvPr>
            <p:ph type="body" idx="1"/>
          </p:nvPr>
        </p:nvSpPr>
        <p:spPr>
          <a:xfrm>
            <a:off x="519113" y="1127886"/>
            <a:ext cx="8229600" cy="5325450"/>
          </a:xfrm>
        </p:spPr>
        <p:txBody>
          <a:bodyPr/>
          <a:lstStyle/>
          <a:p>
            <a:pPr marL="0" indent="0" algn="ctr" eaLnBrk="1" hangingPunct="1">
              <a:buFontTx/>
              <a:buNone/>
              <a:defRPr/>
            </a:pPr>
            <a:r>
              <a:rPr lang="en-US" altLang="en-US" dirty="0" smtClean="0"/>
              <a:t>Location, Location, Location</a:t>
            </a:r>
          </a:p>
          <a:p>
            <a:pPr marL="0" indent="0" eaLnBrk="1" hangingPunct="1">
              <a:buFontTx/>
              <a:buNone/>
              <a:defRPr/>
            </a:pPr>
            <a:endParaRPr lang="en-US" altLang="en-US" dirty="0" smtClean="0"/>
          </a:p>
          <a:p>
            <a:pPr eaLnBrk="1" hangingPunct="1">
              <a:defRPr/>
            </a:pPr>
            <a:r>
              <a:rPr lang="en-US" altLang="en-US" dirty="0" smtClean="0"/>
              <a:t>Personally visit install site</a:t>
            </a:r>
          </a:p>
          <a:p>
            <a:pPr eaLnBrk="1" hangingPunct="1">
              <a:defRPr/>
            </a:pPr>
            <a:r>
              <a:rPr lang="en-US" altLang="en-US" dirty="0" smtClean="0"/>
              <a:t>Check space requirements</a:t>
            </a:r>
          </a:p>
          <a:p>
            <a:pPr eaLnBrk="1" hangingPunct="1">
              <a:defRPr/>
            </a:pPr>
            <a:r>
              <a:rPr lang="en-US" altLang="en-US" dirty="0" smtClean="0"/>
              <a:t>Check distances</a:t>
            </a:r>
          </a:p>
          <a:p>
            <a:pPr eaLnBrk="1" hangingPunct="1">
              <a:defRPr/>
            </a:pPr>
            <a:endParaRPr lang="en-US" altLang="en-US" dirty="0" smtClean="0"/>
          </a:p>
          <a:p>
            <a:pPr eaLnBrk="1" hangingPunct="1">
              <a:defRPr/>
            </a:pPr>
            <a:endParaRPr lang="en-US" altLang="en-US" dirty="0" smtClean="0"/>
          </a:p>
          <a:p>
            <a:pPr marL="0" indent="0" eaLnBrk="1" hangingPunct="1">
              <a:buNone/>
              <a:defRPr/>
            </a:pPr>
            <a:endParaRPr lang="en-US" altLang="en-US" dirty="0" smtClean="0"/>
          </a:p>
        </p:txBody>
      </p:sp>
      <p:pic>
        <p:nvPicPr>
          <p:cNvPr id="3"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5031" y="5805264"/>
            <a:ext cx="487363" cy="487363"/>
          </a:xfrm>
          <a:prstGeom prst="rect">
            <a:avLst/>
          </a:prstGeom>
        </p:spPr>
      </p:pic>
    </p:spTree>
    <p:extLst>
      <p:ext uri="{BB962C8B-B14F-4D97-AF65-F5344CB8AC3E}">
        <p14:creationId xmlns:p14="http://schemas.microsoft.com/office/powerpoint/2010/main" val="70481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21728"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19113" y="115888"/>
            <a:ext cx="8229600" cy="1009650"/>
          </a:xfrm>
        </p:spPr>
        <p:txBody>
          <a:bodyPr/>
          <a:lstStyle/>
          <a:p>
            <a:pPr eaLnBrk="1" hangingPunct="1"/>
            <a:r>
              <a:rPr lang="en-US" altLang="en-US" dirty="0" smtClean="0">
                <a:solidFill>
                  <a:schemeClr val="bg1"/>
                </a:solidFill>
              </a:rPr>
              <a:t>System Installation:  Site Visit</a:t>
            </a:r>
          </a:p>
        </p:txBody>
      </p:sp>
      <p:sp>
        <p:nvSpPr>
          <p:cNvPr id="4099" name="Rectangle 3"/>
          <p:cNvSpPr>
            <a:spLocks noGrp="1" noChangeArrowheads="1"/>
          </p:cNvSpPr>
          <p:nvPr>
            <p:ph type="body" idx="1"/>
          </p:nvPr>
        </p:nvSpPr>
        <p:spPr>
          <a:xfrm>
            <a:off x="519113" y="1127886"/>
            <a:ext cx="8229600" cy="5325450"/>
          </a:xfrm>
        </p:spPr>
        <p:txBody>
          <a:bodyPr/>
          <a:lstStyle/>
          <a:p>
            <a:pPr marL="0" indent="0" algn="ctr" eaLnBrk="1" hangingPunct="1">
              <a:buFontTx/>
              <a:buNone/>
              <a:defRPr/>
            </a:pPr>
            <a:r>
              <a:rPr lang="en-US" altLang="en-US" dirty="0" smtClean="0"/>
              <a:t>Location, Location, Location</a:t>
            </a:r>
          </a:p>
          <a:p>
            <a:pPr marL="0" indent="0" eaLnBrk="1" hangingPunct="1">
              <a:buFontTx/>
              <a:buNone/>
              <a:defRPr/>
            </a:pPr>
            <a:endParaRPr lang="en-US" altLang="en-US" dirty="0" smtClean="0"/>
          </a:p>
          <a:p>
            <a:pPr eaLnBrk="1" hangingPunct="1">
              <a:defRPr/>
            </a:pPr>
            <a:r>
              <a:rPr lang="en-US" altLang="en-US" dirty="0" smtClean="0"/>
              <a:t>Personally visit install site</a:t>
            </a:r>
          </a:p>
          <a:p>
            <a:pPr eaLnBrk="1" hangingPunct="1">
              <a:defRPr/>
            </a:pPr>
            <a:r>
              <a:rPr lang="en-US" altLang="en-US" dirty="0" smtClean="0"/>
              <a:t>Check space requirements</a:t>
            </a:r>
          </a:p>
          <a:p>
            <a:pPr eaLnBrk="1" hangingPunct="1">
              <a:defRPr/>
            </a:pPr>
            <a:r>
              <a:rPr lang="en-US" altLang="en-US" dirty="0" smtClean="0"/>
              <a:t>Check distances</a:t>
            </a:r>
          </a:p>
          <a:p>
            <a:pPr eaLnBrk="1" hangingPunct="1">
              <a:defRPr/>
            </a:pPr>
            <a:r>
              <a:rPr lang="en-US" altLang="en-US" dirty="0" smtClean="0"/>
              <a:t>Floor install – will it be safe?</a:t>
            </a:r>
          </a:p>
          <a:p>
            <a:pPr eaLnBrk="1" hangingPunct="1">
              <a:defRPr/>
            </a:pPr>
            <a:endParaRPr lang="en-US" altLang="en-US" dirty="0" smtClean="0"/>
          </a:p>
          <a:p>
            <a:pPr eaLnBrk="1" hangingPunct="1">
              <a:defRPr/>
            </a:pPr>
            <a:endParaRPr lang="en-US" altLang="en-US" dirty="0" smtClean="0"/>
          </a:p>
          <a:p>
            <a:pPr marL="0" indent="0" eaLnBrk="1" hangingPunct="1">
              <a:buNone/>
              <a:defRPr/>
            </a:pPr>
            <a:endParaRPr lang="en-US" altLang="en-US" dirty="0" smtClean="0"/>
          </a:p>
        </p:txBody>
      </p:sp>
      <p:pic>
        <p:nvPicPr>
          <p:cNvPr id="3" name="Nar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5031" y="5931337"/>
            <a:ext cx="487363" cy="487363"/>
          </a:xfrm>
          <a:prstGeom prst="rect">
            <a:avLst/>
          </a:prstGeom>
        </p:spPr>
      </p:pic>
    </p:spTree>
    <p:extLst>
      <p:ext uri="{BB962C8B-B14F-4D97-AF65-F5344CB8AC3E}">
        <p14:creationId xmlns:p14="http://schemas.microsoft.com/office/powerpoint/2010/main" val="164830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819"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7214</TotalTime>
  <Words>3607</Words>
  <Application>Microsoft Office PowerPoint</Application>
  <PresentationFormat>On-screen Show (4:3)</PresentationFormat>
  <Paragraphs>284</Paragraphs>
  <Slides>34</Slides>
  <Notes>33</Notes>
  <HiddenSlides>0</HiddenSlides>
  <MMClips>24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Wingdings</vt:lpstr>
      <vt:lpstr>Calibri</vt:lpstr>
      <vt:lpstr>Arial</vt:lpstr>
      <vt:lpstr>Diseño predeterminado</vt:lpstr>
      <vt:lpstr>PowerPoint Presentation</vt:lpstr>
      <vt:lpstr>System Installation</vt:lpstr>
      <vt:lpstr>System Installation</vt:lpstr>
      <vt:lpstr>System Installation</vt:lpstr>
      <vt:lpstr>System Installation</vt:lpstr>
      <vt:lpstr>System Installation:  Site Visit</vt:lpstr>
      <vt:lpstr>System Installation:  Site Visit</vt:lpstr>
      <vt:lpstr>System Installation:  Site Visit</vt:lpstr>
      <vt:lpstr>System Installation:  Site Visit</vt:lpstr>
      <vt:lpstr>System Installation:  Site Visit</vt:lpstr>
      <vt:lpstr>System Installation:  Site Visit</vt:lpstr>
      <vt:lpstr>System Installation:  Site Visit</vt:lpstr>
      <vt:lpstr>System Installation:  Site Visit</vt:lpstr>
      <vt:lpstr>System Installation:  Site Visit</vt:lpstr>
      <vt:lpstr>System Installation:  Site Visit</vt:lpstr>
      <vt:lpstr>System Installation:  Site Prep</vt:lpstr>
      <vt:lpstr>System Installation:  Site Prep</vt:lpstr>
      <vt:lpstr>System Installation:  Site Prep</vt:lpstr>
      <vt:lpstr>System Installation:  Site Prep</vt:lpstr>
      <vt:lpstr>System Installation:  Site Prep</vt:lpstr>
      <vt:lpstr>System Installation:  Site Prep</vt:lpstr>
      <vt:lpstr>System Installation:  Site Prep</vt:lpstr>
      <vt:lpstr>System Installation:  Site Prep</vt:lpstr>
      <vt:lpstr>System Installation:  Site Prep</vt:lpstr>
      <vt:lpstr>System Installation:  Site Prep</vt:lpstr>
      <vt:lpstr>At this point, Powerpoint couldn’t handle the strain anymore and kept crashing.  The narration stops here, but the presentation continues for 7 more slides.  Please turn on the notes to view what Powerpoint wanted to keep secret.</vt:lpstr>
      <vt:lpstr>System Installation:  Site Prep</vt:lpstr>
      <vt:lpstr>System Installation:  Site Prep</vt:lpstr>
      <vt:lpstr>System Installation:  Site Prep</vt:lpstr>
      <vt:lpstr>System Installation:  Site Prep</vt:lpstr>
      <vt:lpstr>System Installation:  Site Prep</vt:lpstr>
      <vt:lpstr>System Installation:  Site Prep</vt:lpstr>
      <vt:lpstr>System Installation:  Site Prep</vt:lpstr>
      <vt:lpstr>System Installation:  Site Prep</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Tara Scarborough</cp:lastModifiedBy>
  <cp:revision>827</cp:revision>
  <dcterms:created xsi:type="dcterms:W3CDTF">2010-05-23T14:28:12Z</dcterms:created>
  <dcterms:modified xsi:type="dcterms:W3CDTF">2014-12-12T21:10:03Z</dcterms:modified>
</cp:coreProperties>
</file>